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6"/>
  </p:notesMasterIdLst>
  <p:sldIdLst>
    <p:sldId id="257" r:id="rId2"/>
    <p:sldId id="280" r:id="rId3"/>
    <p:sldId id="276" r:id="rId4"/>
    <p:sldId id="258" r:id="rId5"/>
    <p:sldId id="260" r:id="rId6"/>
    <p:sldId id="261" r:id="rId7"/>
    <p:sldId id="264" r:id="rId8"/>
    <p:sldId id="263" r:id="rId9"/>
    <p:sldId id="262" r:id="rId10"/>
    <p:sldId id="266" r:id="rId11"/>
    <p:sldId id="267" r:id="rId12"/>
    <p:sldId id="277" r:id="rId13"/>
    <p:sldId id="278" r:id="rId14"/>
    <p:sldId id="275" r:id="rId15"/>
    <p:sldId id="274" r:id="rId16"/>
    <p:sldId id="272" r:id="rId17"/>
    <p:sldId id="271" r:id="rId18"/>
    <p:sldId id="270" r:id="rId19"/>
    <p:sldId id="282" r:id="rId20"/>
    <p:sldId id="283" r:id="rId21"/>
    <p:sldId id="287" r:id="rId22"/>
    <p:sldId id="273" r:id="rId23"/>
    <p:sldId id="285"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4184" autoAdjust="0"/>
  </p:normalViewPr>
  <p:slideViewPr>
    <p:cSldViewPr snapToGrid="0">
      <p:cViewPr>
        <p:scale>
          <a:sx n="74" d="100"/>
          <a:sy n="74" d="100"/>
        </p:scale>
        <p:origin x="757"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47630-DF5B-45AF-BA2F-C4134AB9D0A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1BEA92D-E4AC-4B3A-8C37-B1BB392F3116}">
      <dgm:prSet/>
      <dgm:spPr/>
      <dgm:t>
        <a:bodyPr/>
        <a:lstStyle/>
        <a:p>
          <a:pPr>
            <a:lnSpc>
              <a:spcPct val="100000"/>
            </a:lnSpc>
          </a:pPr>
          <a:r>
            <a:rPr lang="en-US"/>
            <a:t>Predict how much a content would go viral</a:t>
          </a:r>
        </a:p>
      </dgm:t>
    </dgm:pt>
    <dgm:pt modelId="{DD02E819-4674-412C-BB7E-416DA651109F}" type="parTrans" cxnId="{46594582-78FF-4277-BA29-43B67C031859}">
      <dgm:prSet/>
      <dgm:spPr/>
      <dgm:t>
        <a:bodyPr/>
        <a:lstStyle/>
        <a:p>
          <a:endParaRPr lang="en-US"/>
        </a:p>
      </dgm:t>
    </dgm:pt>
    <dgm:pt modelId="{1CBF8A53-59C3-4347-82D5-B57B1310677A}" type="sibTrans" cxnId="{46594582-78FF-4277-BA29-43B67C031859}">
      <dgm:prSet/>
      <dgm:spPr/>
      <dgm:t>
        <a:bodyPr/>
        <a:lstStyle/>
        <a:p>
          <a:endParaRPr lang="en-US"/>
        </a:p>
      </dgm:t>
    </dgm:pt>
    <dgm:pt modelId="{D213D499-B549-4D7A-A9A1-893C894DF2C3}">
      <dgm:prSet/>
      <dgm:spPr/>
      <dgm:t>
        <a:bodyPr/>
        <a:lstStyle/>
        <a:p>
          <a:pPr>
            <a:lnSpc>
              <a:spcPct val="100000"/>
            </a:lnSpc>
          </a:pPr>
          <a:r>
            <a:rPr lang="en-US"/>
            <a:t>Suggest Users relevant content based on their previous interactions</a:t>
          </a:r>
        </a:p>
      </dgm:t>
    </dgm:pt>
    <dgm:pt modelId="{9C417674-83BA-4B4F-AF53-657EBC3D0BBB}" type="parTrans" cxnId="{6A83A7A8-F017-4C4A-837B-D89105CEE8C4}">
      <dgm:prSet/>
      <dgm:spPr/>
      <dgm:t>
        <a:bodyPr/>
        <a:lstStyle/>
        <a:p>
          <a:endParaRPr lang="en-US"/>
        </a:p>
      </dgm:t>
    </dgm:pt>
    <dgm:pt modelId="{54766FF9-9064-48BA-A525-86AD4C1B5D51}" type="sibTrans" cxnId="{6A83A7A8-F017-4C4A-837B-D89105CEE8C4}">
      <dgm:prSet/>
      <dgm:spPr/>
      <dgm:t>
        <a:bodyPr/>
        <a:lstStyle/>
        <a:p>
          <a:endParaRPr lang="en-US"/>
        </a:p>
      </dgm:t>
    </dgm:pt>
    <dgm:pt modelId="{238F735A-7C80-48CE-8EC6-41D3ACDCD293}" type="pres">
      <dgm:prSet presAssocID="{E8147630-DF5B-45AF-BA2F-C4134AB9D0A3}" presName="root" presStyleCnt="0">
        <dgm:presLayoutVars>
          <dgm:dir/>
          <dgm:resizeHandles val="exact"/>
        </dgm:presLayoutVars>
      </dgm:prSet>
      <dgm:spPr/>
    </dgm:pt>
    <dgm:pt modelId="{52F861A4-5669-4408-B174-01CE7B583FC6}" type="pres">
      <dgm:prSet presAssocID="{F1BEA92D-E4AC-4B3A-8C37-B1BB392F3116}" presName="compNode" presStyleCnt="0"/>
      <dgm:spPr/>
    </dgm:pt>
    <dgm:pt modelId="{ADFDC966-A6FC-4743-AE03-BAC92A686D75}" type="pres">
      <dgm:prSet presAssocID="{F1BEA92D-E4AC-4B3A-8C37-B1BB392F3116}" presName="bgRect" presStyleLbl="bgShp" presStyleIdx="0" presStyleCnt="2"/>
      <dgm:spPr/>
    </dgm:pt>
    <dgm:pt modelId="{9F8C39B9-570D-49E5-BADE-B00521ED751C}" type="pres">
      <dgm:prSet presAssocID="{F1BEA92D-E4AC-4B3A-8C37-B1BB392F31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6369E0A-39EA-4D26-9360-7684C41081E8}" type="pres">
      <dgm:prSet presAssocID="{F1BEA92D-E4AC-4B3A-8C37-B1BB392F3116}" presName="spaceRect" presStyleCnt="0"/>
      <dgm:spPr/>
    </dgm:pt>
    <dgm:pt modelId="{C580D8E6-872E-4782-932A-6025D4A16DCE}" type="pres">
      <dgm:prSet presAssocID="{F1BEA92D-E4AC-4B3A-8C37-B1BB392F3116}" presName="parTx" presStyleLbl="revTx" presStyleIdx="0" presStyleCnt="2">
        <dgm:presLayoutVars>
          <dgm:chMax val="0"/>
          <dgm:chPref val="0"/>
        </dgm:presLayoutVars>
      </dgm:prSet>
      <dgm:spPr/>
    </dgm:pt>
    <dgm:pt modelId="{70D06B39-59EF-4A86-A578-2D75A452B733}" type="pres">
      <dgm:prSet presAssocID="{1CBF8A53-59C3-4347-82D5-B57B1310677A}" presName="sibTrans" presStyleCnt="0"/>
      <dgm:spPr/>
    </dgm:pt>
    <dgm:pt modelId="{B197BA3E-0F7E-4A6D-A3E7-227B6D6B235D}" type="pres">
      <dgm:prSet presAssocID="{D213D499-B549-4D7A-A9A1-893C894DF2C3}" presName="compNode" presStyleCnt="0"/>
      <dgm:spPr/>
    </dgm:pt>
    <dgm:pt modelId="{456931FE-88FB-4CFD-828D-12B136F49CD5}" type="pres">
      <dgm:prSet presAssocID="{D213D499-B549-4D7A-A9A1-893C894DF2C3}" presName="bgRect" presStyleLbl="bgShp" presStyleIdx="1" presStyleCnt="2"/>
      <dgm:spPr/>
    </dgm:pt>
    <dgm:pt modelId="{B01792BA-0ED9-4E82-9AA1-9B3E95AF9A68}" type="pres">
      <dgm:prSet presAssocID="{D213D499-B549-4D7A-A9A1-893C894DF2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3B49234B-5F32-41EE-A439-BED20CAC3445}" type="pres">
      <dgm:prSet presAssocID="{D213D499-B549-4D7A-A9A1-893C894DF2C3}" presName="spaceRect" presStyleCnt="0"/>
      <dgm:spPr/>
    </dgm:pt>
    <dgm:pt modelId="{C9BC2311-764C-48BF-8A2F-4D96A2D4DFEC}" type="pres">
      <dgm:prSet presAssocID="{D213D499-B549-4D7A-A9A1-893C894DF2C3}" presName="parTx" presStyleLbl="revTx" presStyleIdx="1" presStyleCnt="2">
        <dgm:presLayoutVars>
          <dgm:chMax val="0"/>
          <dgm:chPref val="0"/>
        </dgm:presLayoutVars>
      </dgm:prSet>
      <dgm:spPr/>
    </dgm:pt>
  </dgm:ptLst>
  <dgm:cxnLst>
    <dgm:cxn modelId="{DE98A60C-0F50-48ED-8071-ED0A5406E0A8}" type="presOf" srcId="{E8147630-DF5B-45AF-BA2F-C4134AB9D0A3}" destId="{238F735A-7C80-48CE-8EC6-41D3ACDCD293}" srcOrd="0" destOrd="0" presId="urn:microsoft.com/office/officeart/2018/2/layout/IconVerticalSolidList"/>
    <dgm:cxn modelId="{A8164F70-AB0E-40AF-BE02-3131434D01E6}" type="presOf" srcId="{F1BEA92D-E4AC-4B3A-8C37-B1BB392F3116}" destId="{C580D8E6-872E-4782-932A-6025D4A16DCE}" srcOrd="0" destOrd="0" presId="urn:microsoft.com/office/officeart/2018/2/layout/IconVerticalSolidList"/>
    <dgm:cxn modelId="{46594582-78FF-4277-BA29-43B67C031859}" srcId="{E8147630-DF5B-45AF-BA2F-C4134AB9D0A3}" destId="{F1BEA92D-E4AC-4B3A-8C37-B1BB392F3116}" srcOrd="0" destOrd="0" parTransId="{DD02E819-4674-412C-BB7E-416DA651109F}" sibTransId="{1CBF8A53-59C3-4347-82D5-B57B1310677A}"/>
    <dgm:cxn modelId="{74B63BA3-61EF-432B-90C3-0169FAA127E5}" type="presOf" srcId="{D213D499-B549-4D7A-A9A1-893C894DF2C3}" destId="{C9BC2311-764C-48BF-8A2F-4D96A2D4DFEC}" srcOrd="0" destOrd="0" presId="urn:microsoft.com/office/officeart/2018/2/layout/IconVerticalSolidList"/>
    <dgm:cxn modelId="{6A83A7A8-F017-4C4A-837B-D89105CEE8C4}" srcId="{E8147630-DF5B-45AF-BA2F-C4134AB9D0A3}" destId="{D213D499-B549-4D7A-A9A1-893C894DF2C3}" srcOrd="1" destOrd="0" parTransId="{9C417674-83BA-4B4F-AF53-657EBC3D0BBB}" sibTransId="{54766FF9-9064-48BA-A525-86AD4C1B5D51}"/>
    <dgm:cxn modelId="{4F3E914B-C348-433F-9774-78ED272D29BE}" type="presParOf" srcId="{238F735A-7C80-48CE-8EC6-41D3ACDCD293}" destId="{52F861A4-5669-4408-B174-01CE7B583FC6}" srcOrd="0" destOrd="0" presId="urn:microsoft.com/office/officeart/2018/2/layout/IconVerticalSolidList"/>
    <dgm:cxn modelId="{9DDF45F7-072F-44F1-ABFB-1834BDE1C917}" type="presParOf" srcId="{52F861A4-5669-4408-B174-01CE7B583FC6}" destId="{ADFDC966-A6FC-4743-AE03-BAC92A686D75}" srcOrd="0" destOrd="0" presId="urn:microsoft.com/office/officeart/2018/2/layout/IconVerticalSolidList"/>
    <dgm:cxn modelId="{46D202A0-194C-4193-8A6B-57CD1B7D7746}" type="presParOf" srcId="{52F861A4-5669-4408-B174-01CE7B583FC6}" destId="{9F8C39B9-570D-49E5-BADE-B00521ED751C}" srcOrd="1" destOrd="0" presId="urn:microsoft.com/office/officeart/2018/2/layout/IconVerticalSolidList"/>
    <dgm:cxn modelId="{661CE020-EF83-4A57-99C1-164EDFFAC3D2}" type="presParOf" srcId="{52F861A4-5669-4408-B174-01CE7B583FC6}" destId="{56369E0A-39EA-4D26-9360-7684C41081E8}" srcOrd="2" destOrd="0" presId="urn:microsoft.com/office/officeart/2018/2/layout/IconVerticalSolidList"/>
    <dgm:cxn modelId="{AC1FDA2F-95B8-4C64-8302-659B3F9EDE4D}" type="presParOf" srcId="{52F861A4-5669-4408-B174-01CE7B583FC6}" destId="{C580D8E6-872E-4782-932A-6025D4A16DCE}" srcOrd="3" destOrd="0" presId="urn:microsoft.com/office/officeart/2018/2/layout/IconVerticalSolidList"/>
    <dgm:cxn modelId="{531FE5C9-C5D0-4490-BBE7-A3F341FF32FD}" type="presParOf" srcId="{238F735A-7C80-48CE-8EC6-41D3ACDCD293}" destId="{70D06B39-59EF-4A86-A578-2D75A452B733}" srcOrd="1" destOrd="0" presId="urn:microsoft.com/office/officeart/2018/2/layout/IconVerticalSolidList"/>
    <dgm:cxn modelId="{C4AC0833-123E-4A18-810E-39880082D0FB}" type="presParOf" srcId="{238F735A-7C80-48CE-8EC6-41D3ACDCD293}" destId="{B197BA3E-0F7E-4A6D-A3E7-227B6D6B235D}" srcOrd="2" destOrd="0" presId="urn:microsoft.com/office/officeart/2018/2/layout/IconVerticalSolidList"/>
    <dgm:cxn modelId="{D694AE0E-C36C-437E-B9E2-0B65FE146EE6}" type="presParOf" srcId="{B197BA3E-0F7E-4A6D-A3E7-227B6D6B235D}" destId="{456931FE-88FB-4CFD-828D-12B136F49CD5}" srcOrd="0" destOrd="0" presId="urn:microsoft.com/office/officeart/2018/2/layout/IconVerticalSolidList"/>
    <dgm:cxn modelId="{7F468AF9-C01D-4500-8098-F6E50EED0944}" type="presParOf" srcId="{B197BA3E-0F7E-4A6D-A3E7-227B6D6B235D}" destId="{B01792BA-0ED9-4E82-9AA1-9B3E95AF9A68}" srcOrd="1" destOrd="0" presId="urn:microsoft.com/office/officeart/2018/2/layout/IconVerticalSolidList"/>
    <dgm:cxn modelId="{4E8B4248-E5EB-4A91-85D2-7F025734EB7C}" type="presParOf" srcId="{B197BA3E-0F7E-4A6D-A3E7-227B6D6B235D}" destId="{3B49234B-5F32-41EE-A439-BED20CAC3445}" srcOrd="2" destOrd="0" presId="urn:microsoft.com/office/officeart/2018/2/layout/IconVerticalSolidList"/>
    <dgm:cxn modelId="{86D1548A-D4D0-45B3-ABB4-2D4A7FDD2386}" type="presParOf" srcId="{B197BA3E-0F7E-4A6D-A3E7-227B6D6B235D}" destId="{C9BC2311-764C-48BF-8A2F-4D96A2D4DF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FDC966-A6FC-4743-AE03-BAC92A686D75}">
      <dsp:nvSpPr>
        <dsp:cNvPr id="0" name=""/>
        <dsp:cNvSpPr/>
      </dsp:nvSpPr>
      <dsp:spPr>
        <a:xfrm>
          <a:off x="0" y="860398"/>
          <a:ext cx="5928344" cy="1588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C39B9-570D-49E5-BADE-B00521ED751C}">
      <dsp:nvSpPr>
        <dsp:cNvPr id="0" name=""/>
        <dsp:cNvSpPr/>
      </dsp:nvSpPr>
      <dsp:spPr>
        <a:xfrm>
          <a:off x="480499" y="1217794"/>
          <a:ext cx="873634" cy="8736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0D8E6-872E-4782-932A-6025D4A16DCE}">
      <dsp:nvSpPr>
        <dsp:cNvPr id="0" name=""/>
        <dsp:cNvSpPr/>
      </dsp:nvSpPr>
      <dsp:spPr>
        <a:xfrm>
          <a:off x="1834633" y="860398"/>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1111250">
            <a:lnSpc>
              <a:spcPct val="100000"/>
            </a:lnSpc>
            <a:spcBef>
              <a:spcPct val="0"/>
            </a:spcBef>
            <a:spcAft>
              <a:spcPct val="35000"/>
            </a:spcAft>
            <a:buNone/>
          </a:pPr>
          <a:r>
            <a:rPr lang="en-US" sz="2500" kern="1200"/>
            <a:t>Predict how much a content would go viral</a:t>
          </a:r>
        </a:p>
      </dsp:txBody>
      <dsp:txXfrm>
        <a:off x="1834633" y="860398"/>
        <a:ext cx="4093710" cy="1588427"/>
      </dsp:txXfrm>
    </dsp:sp>
    <dsp:sp modelId="{456931FE-88FB-4CFD-828D-12B136F49CD5}">
      <dsp:nvSpPr>
        <dsp:cNvPr id="0" name=""/>
        <dsp:cNvSpPr/>
      </dsp:nvSpPr>
      <dsp:spPr>
        <a:xfrm>
          <a:off x="0" y="2845931"/>
          <a:ext cx="5928344" cy="158842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792BA-0ED9-4E82-9AA1-9B3E95AF9A68}">
      <dsp:nvSpPr>
        <dsp:cNvPr id="0" name=""/>
        <dsp:cNvSpPr/>
      </dsp:nvSpPr>
      <dsp:spPr>
        <a:xfrm>
          <a:off x="480499" y="3203327"/>
          <a:ext cx="873634" cy="8736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BC2311-764C-48BF-8A2F-4D96A2D4DFEC}">
      <dsp:nvSpPr>
        <dsp:cNvPr id="0" name=""/>
        <dsp:cNvSpPr/>
      </dsp:nvSpPr>
      <dsp:spPr>
        <a:xfrm>
          <a:off x="1834633" y="2845931"/>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1111250">
            <a:lnSpc>
              <a:spcPct val="100000"/>
            </a:lnSpc>
            <a:spcBef>
              <a:spcPct val="0"/>
            </a:spcBef>
            <a:spcAft>
              <a:spcPct val="35000"/>
            </a:spcAft>
            <a:buNone/>
          </a:pPr>
          <a:r>
            <a:rPr lang="en-US" sz="2500" kern="1200"/>
            <a:t>Suggest Users relevant content based on their previous interactions</a:t>
          </a:r>
        </a:p>
      </dsp:txBody>
      <dsp:txXfrm>
        <a:off x="1834633" y="2845931"/>
        <a:ext cx="4093710" cy="15884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207B9-9662-49FC-80E7-B34FDFA4EED0}" type="datetimeFigureOut">
              <a:rPr lang="en-US" smtClean="0"/>
              <a:t>11/12/2020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0A97D-54BD-41BF-B74B-5F6C00CBD3B2}" type="slidenum">
              <a:rPr lang="en-US" smtClean="0"/>
              <a:t>‹#›</a:t>
            </a:fld>
            <a:endParaRPr lang="en-US"/>
          </a:p>
        </p:txBody>
      </p:sp>
    </p:spTree>
    <p:extLst>
      <p:ext uri="{BB962C8B-B14F-4D97-AF65-F5344CB8AC3E}">
        <p14:creationId xmlns:p14="http://schemas.microsoft.com/office/powerpoint/2010/main" val="1390910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2</a:t>
            </a:fld>
            <a:endParaRPr lang="en-US"/>
          </a:p>
        </p:txBody>
      </p:sp>
    </p:spTree>
    <p:extLst>
      <p:ext uri="{BB962C8B-B14F-4D97-AF65-F5344CB8AC3E}">
        <p14:creationId xmlns:p14="http://schemas.microsoft.com/office/powerpoint/2010/main" val="103437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Recommender systems have a problem known as </a:t>
            </a:r>
            <a:r>
              <a:rPr lang="en-US" b="1" i="1" dirty="0">
                <a:solidFill>
                  <a:srgbClr val="000000"/>
                </a:solidFill>
                <a:effectLst/>
                <a:latin typeface="Helvetica Neue"/>
              </a:rPr>
              <a:t>user cold-start</a:t>
            </a:r>
            <a:r>
              <a:rPr lang="en-US" b="0" i="0" dirty="0">
                <a:solidFill>
                  <a:srgbClr val="000000"/>
                </a:solidFill>
                <a:effectLst/>
                <a:latin typeface="Helvetica Neue"/>
              </a:rPr>
              <a:t>, in which is hard do provide personalized recommendations for users with none or a very few number of interacted items, due to the lack of information to model their preferences.</a:t>
            </a:r>
          </a:p>
          <a:p>
            <a:endParaRPr lang="en-US" dirty="0"/>
          </a:p>
          <a:p>
            <a:r>
              <a:rPr lang="en-US" dirty="0"/>
              <a:t>To avoid Cold start we take only those records which have more than 5 interacted items. </a:t>
            </a:r>
          </a:p>
        </p:txBody>
      </p:sp>
      <p:sp>
        <p:nvSpPr>
          <p:cNvPr id="4" name="Slide Number Placeholder 3"/>
          <p:cNvSpPr>
            <a:spLocks noGrp="1"/>
          </p:cNvSpPr>
          <p:nvPr>
            <p:ph type="sldNum" sz="quarter" idx="5"/>
          </p:nvPr>
        </p:nvSpPr>
        <p:spPr/>
        <p:txBody>
          <a:bodyPr/>
          <a:lstStyle/>
          <a:p>
            <a:fld id="{F550A97D-54BD-41BF-B74B-5F6C00CBD3B2}" type="slidenum">
              <a:rPr lang="en-US" smtClean="0"/>
              <a:t>14</a:t>
            </a:fld>
            <a:endParaRPr lang="en-US"/>
          </a:p>
        </p:txBody>
      </p:sp>
    </p:spTree>
    <p:extLst>
      <p:ext uri="{BB962C8B-B14F-4D97-AF65-F5344CB8AC3E}">
        <p14:creationId xmlns:p14="http://schemas.microsoft.com/office/powerpoint/2010/main" val="337298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with, I grouped the data frame with more than 5 user interactions with </a:t>
            </a:r>
            <a:r>
              <a:rPr lang="en-US" dirty="0" err="1"/>
              <a:t>personId</a:t>
            </a:r>
            <a:r>
              <a:rPr lang="en-US" dirty="0"/>
              <a:t> and </a:t>
            </a:r>
            <a:r>
              <a:rPr lang="en-US" dirty="0" err="1"/>
              <a:t>ContentID</a:t>
            </a:r>
            <a:r>
              <a:rPr lang="en-US" dirty="0"/>
              <a:t>. Then split the resultant data frame for training and testing the recommendation system into 80:20 ratio. Then we set an index with </a:t>
            </a:r>
            <a:r>
              <a:rPr lang="en-US" dirty="0" err="1"/>
              <a:t>personID</a:t>
            </a:r>
            <a:r>
              <a:rPr lang="en-US" dirty="0"/>
              <a:t> so that the search is faster for evaluations.</a:t>
            </a:r>
          </a:p>
        </p:txBody>
      </p:sp>
      <p:sp>
        <p:nvSpPr>
          <p:cNvPr id="4" name="Slide Number Placeholder 3"/>
          <p:cNvSpPr>
            <a:spLocks noGrp="1"/>
          </p:cNvSpPr>
          <p:nvPr>
            <p:ph type="sldNum" sz="quarter" idx="5"/>
          </p:nvPr>
        </p:nvSpPr>
        <p:spPr/>
        <p:txBody>
          <a:bodyPr/>
          <a:lstStyle/>
          <a:p>
            <a:fld id="{F550A97D-54BD-41BF-B74B-5F6C00CBD3B2}" type="slidenum">
              <a:rPr lang="en-US" smtClean="0"/>
              <a:t>15</a:t>
            </a:fld>
            <a:endParaRPr lang="en-US"/>
          </a:p>
        </p:txBody>
      </p:sp>
    </p:spTree>
    <p:extLst>
      <p:ext uri="{BB962C8B-B14F-4D97-AF65-F5344CB8AC3E}">
        <p14:creationId xmlns:p14="http://schemas.microsoft.com/office/powerpoint/2010/main" val="2030913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created a sparse matrix. I started with pivoting the current training dataset with </a:t>
            </a:r>
            <a:r>
              <a:rPr lang="en-US" dirty="0" err="1"/>
              <a:t>personID</a:t>
            </a:r>
            <a:r>
              <a:rPr lang="en-US" dirty="0"/>
              <a:t> as rows and </a:t>
            </a:r>
            <a:r>
              <a:rPr lang="en-US" dirty="0" err="1"/>
              <a:t>contentID</a:t>
            </a:r>
            <a:r>
              <a:rPr lang="en-US" dirty="0"/>
              <a:t> as columns.</a:t>
            </a:r>
          </a:p>
        </p:txBody>
      </p:sp>
      <p:sp>
        <p:nvSpPr>
          <p:cNvPr id="4" name="Slide Number Placeholder 3"/>
          <p:cNvSpPr>
            <a:spLocks noGrp="1"/>
          </p:cNvSpPr>
          <p:nvPr>
            <p:ph type="sldNum" sz="quarter" idx="5"/>
          </p:nvPr>
        </p:nvSpPr>
        <p:spPr/>
        <p:txBody>
          <a:bodyPr/>
          <a:lstStyle/>
          <a:p>
            <a:fld id="{F550A97D-54BD-41BF-B74B-5F6C00CBD3B2}" type="slidenum">
              <a:rPr lang="en-US" smtClean="0"/>
              <a:t>16</a:t>
            </a:fld>
            <a:endParaRPr lang="en-US"/>
          </a:p>
        </p:txBody>
      </p:sp>
    </p:spTree>
    <p:extLst>
      <p:ext uri="{BB962C8B-B14F-4D97-AF65-F5344CB8AC3E}">
        <p14:creationId xmlns:p14="http://schemas.microsoft.com/office/powerpoint/2010/main" val="105736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scipy</a:t>
            </a:r>
            <a:r>
              <a:rPr lang="en-US" dirty="0"/>
              <a:t>  package for </a:t>
            </a:r>
            <a:r>
              <a:rPr lang="en-US" dirty="0" err="1"/>
              <a:t>svd</a:t>
            </a:r>
            <a:r>
              <a:rPr lang="en-US" dirty="0"/>
              <a:t> is preferable because we can specify the rank in this. </a:t>
            </a:r>
          </a:p>
          <a:p>
            <a:endParaRPr lang="en-US" b="0" i="0" dirty="0">
              <a:solidFill>
                <a:srgbClr val="494E5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94E52"/>
                </a:solidFill>
                <a:effectLst/>
                <a:latin typeface="-apple-system"/>
              </a:rPr>
              <a:t>We decompose the popularity matrix as </a:t>
            </a:r>
            <a:r>
              <a:rPr lang="en-US" b="0" i="0" dirty="0">
                <a:solidFill>
                  <a:srgbClr val="494E52"/>
                </a:solidFill>
                <a:effectLst/>
                <a:latin typeface="MJXc-TeX-math-I"/>
              </a:rPr>
              <a:t>U</a:t>
            </a:r>
            <a:r>
              <a:rPr lang="en-US" b="0" i="0" dirty="0">
                <a:solidFill>
                  <a:srgbClr val="494E52"/>
                </a:solidFill>
                <a:effectLst/>
                <a:latin typeface="-apple-system"/>
              </a:rPr>
              <a:t> the person “features” matrix, </a:t>
            </a:r>
            <a:r>
              <a:rPr lang="en-US" b="0" i="0" dirty="0">
                <a:solidFill>
                  <a:srgbClr val="494E52"/>
                </a:solidFill>
                <a:effectLst/>
                <a:latin typeface="MJXc-TeX-main-R"/>
              </a:rPr>
              <a:t>S</a:t>
            </a:r>
            <a:r>
              <a:rPr lang="en-US" b="0" i="0" dirty="0">
                <a:solidFill>
                  <a:srgbClr val="494E52"/>
                </a:solidFill>
                <a:effectLst/>
                <a:latin typeface="-apple-system"/>
              </a:rPr>
              <a:t> the diagonal matrix of singular/eigen values which means weights to the features, and </a:t>
            </a:r>
            <a:r>
              <a:rPr lang="en-US" b="0" i="0" dirty="0">
                <a:solidFill>
                  <a:srgbClr val="494E52"/>
                </a:solidFill>
                <a:effectLst/>
                <a:latin typeface="MJXc-TeX-math-I"/>
              </a:rPr>
              <a:t>VT</a:t>
            </a:r>
            <a:r>
              <a:rPr lang="en-US" b="0" i="0" dirty="0">
                <a:solidFill>
                  <a:srgbClr val="494E52"/>
                </a:solidFill>
                <a:effectLst/>
                <a:latin typeface="-apple-system"/>
              </a:rPr>
              <a:t> is the content “features” matrix. </a:t>
            </a:r>
            <a:r>
              <a:rPr lang="en-US" b="0" i="0" dirty="0">
                <a:solidFill>
                  <a:srgbClr val="494E52"/>
                </a:solidFill>
                <a:effectLst/>
                <a:latin typeface="MJXc-TeX-math-I"/>
              </a:rPr>
              <a:t>U</a:t>
            </a:r>
            <a:r>
              <a:rPr lang="en-US" b="0" i="0" dirty="0">
                <a:solidFill>
                  <a:srgbClr val="494E52"/>
                </a:solidFill>
                <a:effectLst/>
                <a:latin typeface="-apple-system"/>
              </a:rPr>
              <a:t> represents how much persons “like” each feature and </a:t>
            </a:r>
            <a:r>
              <a:rPr lang="en-US" b="0" i="0" dirty="0">
                <a:solidFill>
                  <a:srgbClr val="494E52"/>
                </a:solidFill>
                <a:effectLst/>
                <a:latin typeface="MJXc-TeX-math-I"/>
              </a:rPr>
              <a:t>VT</a:t>
            </a:r>
            <a:r>
              <a:rPr lang="en-US" b="0" i="0" dirty="0">
                <a:solidFill>
                  <a:srgbClr val="494E52"/>
                </a:solidFill>
                <a:effectLst/>
                <a:latin typeface="-apple-system"/>
              </a:rPr>
              <a:t> represents how relevant each feature is to each content.</a:t>
            </a:r>
            <a:endParaRPr lang="en-US" dirty="0"/>
          </a:p>
          <a:p>
            <a:r>
              <a:rPr lang="en-US" b="0" i="0" dirty="0">
                <a:solidFill>
                  <a:srgbClr val="494E52"/>
                </a:solidFill>
                <a:effectLst/>
                <a:latin typeface="-apple-system"/>
              </a:rPr>
              <a:t>feature is to each content.</a:t>
            </a:r>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17</a:t>
            </a:fld>
            <a:endParaRPr lang="en-US"/>
          </a:p>
        </p:txBody>
      </p:sp>
    </p:spTree>
    <p:extLst>
      <p:ext uri="{BB962C8B-B14F-4D97-AF65-F5344CB8AC3E}">
        <p14:creationId xmlns:p14="http://schemas.microsoft.com/office/powerpoint/2010/main" val="26788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After the factorization, we try to </a:t>
            </a:r>
            <a:r>
              <a:rPr lang="en-US" b="0" i="0" dirty="0" err="1">
                <a:solidFill>
                  <a:srgbClr val="000000"/>
                </a:solidFill>
                <a:effectLst/>
                <a:latin typeface="Helvetica Neue"/>
              </a:rPr>
              <a:t>to</a:t>
            </a:r>
            <a:r>
              <a:rPr lang="en-US" b="0" i="0" dirty="0">
                <a:solidFill>
                  <a:srgbClr val="000000"/>
                </a:solidFill>
                <a:effectLst/>
                <a:latin typeface="Helvetica Neue"/>
              </a:rPr>
              <a:t> reconstruct the original matrix by multiplying its factors. So, the resulting matrix is not sparse anymore. It was generated predictions for items the user have not yet interaction, which we will exploit for recommendations.</a:t>
            </a:r>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18</a:t>
            </a:fld>
            <a:endParaRPr lang="en-US"/>
          </a:p>
        </p:txBody>
      </p:sp>
    </p:spTree>
    <p:extLst>
      <p:ext uri="{BB962C8B-B14F-4D97-AF65-F5344CB8AC3E}">
        <p14:creationId xmlns:p14="http://schemas.microsoft.com/office/powerpoint/2010/main" val="2353722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We find the list of </a:t>
            </a:r>
            <a:r>
              <a:rPr lang="en-US" b="0" i="0" dirty="0" err="1">
                <a:solidFill>
                  <a:srgbClr val="000000"/>
                </a:solidFill>
                <a:effectLst/>
                <a:latin typeface="Helvetica Neue"/>
              </a:rPr>
              <a:t>contants</a:t>
            </a:r>
            <a:r>
              <a:rPr lang="en-US" b="0" i="0" dirty="0">
                <a:solidFill>
                  <a:srgbClr val="000000"/>
                </a:solidFill>
                <a:effectLst/>
                <a:latin typeface="Helvetica Neue"/>
              </a:rPr>
              <a:t> interacted by a </a:t>
            </a:r>
            <a:r>
              <a:rPr lang="en-US" b="0" i="0" dirty="0" err="1">
                <a:solidFill>
                  <a:srgbClr val="000000"/>
                </a:solidFill>
                <a:effectLst/>
                <a:latin typeface="Helvetica Neue"/>
              </a:rPr>
              <a:t>personID</a:t>
            </a:r>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19</a:t>
            </a:fld>
            <a:endParaRPr lang="en-US"/>
          </a:p>
        </p:txBody>
      </p:sp>
    </p:spTree>
    <p:extLst>
      <p:ext uri="{BB962C8B-B14F-4D97-AF65-F5344CB8AC3E}">
        <p14:creationId xmlns:p14="http://schemas.microsoft.com/office/powerpoint/2010/main" val="3793258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person and content matrix we got after matrix decomposition we find the sorted values of similar contents. We ignore all the items that the person has already interacted with. And recommend the top 10 of the rest of similar items.</a:t>
            </a:r>
          </a:p>
        </p:txBody>
      </p:sp>
      <p:sp>
        <p:nvSpPr>
          <p:cNvPr id="4" name="Slide Number Placeholder 3"/>
          <p:cNvSpPr>
            <a:spLocks noGrp="1"/>
          </p:cNvSpPr>
          <p:nvPr>
            <p:ph type="sldNum" sz="quarter" idx="5"/>
          </p:nvPr>
        </p:nvSpPr>
        <p:spPr/>
        <p:txBody>
          <a:bodyPr/>
          <a:lstStyle/>
          <a:p>
            <a:fld id="{F550A97D-54BD-41BF-B74B-5F6C00CBD3B2}" type="slidenum">
              <a:rPr lang="en-US" smtClean="0"/>
              <a:t>20</a:t>
            </a:fld>
            <a:endParaRPr lang="en-US"/>
          </a:p>
        </p:txBody>
      </p:sp>
    </p:spTree>
    <p:extLst>
      <p:ext uri="{BB962C8B-B14F-4D97-AF65-F5344CB8AC3E}">
        <p14:creationId xmlns:p14="http://schemas.microsoft.com/office/powerpoint/2010/main" val="4222047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test for a </a:t>
            </a:r>
            <a:r>
              <a:rPr lang="en-US" dirty="0" err="1"/>
              <a:t>personID</a:t>
            </a:r>
            <a:r>
              <a:rPr lang="en-US" dirty="0"/>
              <a:t>. First we get the already interacted contents. And then we get recommendations on what other content that person can interact with.</a:t>
            </a:r>
          </a:p>
        </p:txBody>
      </p:sp>
      <p:sp>
        <p:nvSpPr>
          <p:cNvPr id="4" name="Slide Number Placeholder 3"/>
          <p:cNvSpPr>
            <a:spLocks noGrp="1"/>
          </p:cNvSpPr>
          <p:nvPr>
            <p:ph type="sldNum" sz="quarter" idx="5"/>
          </p:nvPr>
        </p:nvSpPr>
        <p:spPr/>
        <p:txBody>
          <a:bodyPr/>
          <a:lstStyle/>
          <a:p>
            <a:fld id="{F550A97D-54BD-41BF-B74B-5F6C00CBD3B2}" type="slidenum">
              <a:rPr lang="en-US" smtClean="0"/>
              <a:t>21</a:t>
            </a:fld>
            <a:endParaRPr lang="en-US"/>
          </a:p>
        </p:txBody>
      </p:sp>
    </p:spTree>
    <p:extLst>
      <p:ext uri="{BB962C8B-B14F-4D97-AF65-F5344CB8AC3E}">
        <p14:creationId xmlns:p14="http://schemas.microsoft.com/office/powerpoint/2010/main" val="373867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000000"/>
                </a:solidFill>
                <a:effectLst/>
                <a:latin typeface="Helvetica Neue"/>
              </a:rPr>
              <a:t>For each user</a:t>
            </a:r>
          </a:p>
          <a:p>
            <a:pPr marL="742950" lvl="1" indent="-285750" algn="l">
              <a:buFont typeface="Arial" panose="020B0604020202020204" pitchFamily="34" charset="0"/>
              <a:buChar char="•"/>
            </a:pPr>
            <a:r>
              <a:rPr lang="en-US" b="0" i="0" dirty="0">
                <a:solidFill>
                  <a:srgbClr val="000000"/>
                </a:solidFill>
                <a:effectLst/>
                <a:latin typeface="Helvetica Neue"/>
              </a:rPr>
              <a:t>For each item the user has interacted in test set</a:t>
            </a:r>
          </a:p>
          <a:p>
            <a:pPr marL="1143000" lvl="2" indent="-228600" algn="l">
              <a:buFont typeface="Arial" panose="020B0604020202020204" pitchFamily="34" charset="0"/>
              <a:buChar char="•"/>
            </a:pPr>
            <a:r>
              <a:rPr lang="en-US" b="0" i="0" dirty="0">
                <a:solidFill>
                  <a:srgbClr val="000000"/>
                </a:solidFill>
                <a:effectLst/>
                <a:latin typeface="Helvetica Neue"/>
              </a:rPr>
              <a:t>Sample 50 other items the user has never interacted.</a:t>
            </a:r>
            <a:br>
              <a:rPr lang="en-US" b="0" i="0" dirty="0">
                <a:solidFill>
                  <a:srgbClr val="000000"/>
                </a:solidFill>
                <a:effectLst/>
                <a:latin typeface="Helvetica Neue"/>
              </a:rPr>
            </a:br>
            <a:r>
              <a:rPr lang="en-US" b="0" i="0" dirty="0">
                <a:solidFill>
                  <a:srgbClr val="000000"/>
                </a:solidFill>
                <a:effectLst/>
                <a:latin typeface="Helvetica Neue"/>
              </a:rPr>
              <a:t>Recommender model to produces a ranked list of recommended items, from a set of one interacted item and the 50 non-interacted items</a:t>
            </a:r>
          </a:p>
          <a:p>
            <a:pPr marL="1143000" lvl="2" indent="-228600" algn="l">
              <a:buFont typeface="Arial" panose="020B0604020202020204" pitchFamily="34" charset="0"/>
              <a:buChar char="•"/>
            </a:pPr>
            <a:r>
              <a:rPr lang="en-US" b="0" i="0" dirty="0">
                <a:solidFill>
                  <a:srgbClr val="000000"/>
                </a:solidFill>
                <a:effectLst/>
                <a:latin typeface="Helvetica Neue"/>
              </a:rPr>
              <a:t>Compute one persons Top-N recall evaluation</a:t>
            </a:r>
          </a:p>
        </p:txBody>
      </p:sp>
      <p:sp>
        <p:nvSpPr>
          <p:cNvPr id="4" name="Slide Number Placeholder 3"/>
          <p:cNvSpPr>
            <a:spLocks noGrp="1"/>
          </p:cNvSpPr>
          <p:nvPr>
            <p:ph type="sldNum" sz="quarter" idx="5"/>
          </p:nvPr>
        </p:nvSpPr>
        <p:spPr/>
        <p:txBody>
          <a:bodyPr/>
          <a:lstStyle/>
          <a:p>
            <a:fld id="{F550A97D-54BD-41BF-B74B-5F6C00CBD3B2}" type="slidenum">
              <a:rPr lang="en-US" smtClean="0"/>
              <a:t>22</a:t>
            </a:fld>
            <a:endParaRPr lang="en-US"/>
          </a:p>
        </p:txBody>
      </p:sp>
    </p:spTree>
    <p:extLst>
      <p:ext uri="{BB962C8B-B14F-4D97-AF65-F5344CB8AC3E}">
        <p14:creationId xmlns:p14="http://schemas.microsoft.com/office/powerpoint/2010/main" val="2262975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2" indent="0" algn="l">
              <a:buFont typeface="Arial" panose="020B0604020202020204" pitchFamily="34" charset="0"/>
              <a:buNone/>
            </a:pPr>
            <a:r>
              <a:rPr lang="en-US" b="0" i="0" dirty="0">
                <a:solidFill>
                  <a:srgbClr val="000000"/>
                </a:solidFill>
                <a:effectLst/>
                <a:latin typeface="Helvetica Neue"/>
              </a:rPr>
              <a:t>Aggregate the Top-N recall evaluation for all persons in the </a:t>
            </a:r>
            <a:r>
              <a:rPr lang="en-US" b="0" i="0" dirty="0" err="1">
                <a:solidFill>
                  <a:srgbClr val="000000"/>
                </a:solidFill>
                <a:effectLst/>
                <a:latin typeface="Helvetica Neue"/>
              </a:rPr>
              <a:t>dataframe</a:t>
            </a:r>
            <a:r>
              <a:rPr lang="en-US" b="0" i="0" dirty="0">
                <a:solidFill>
                  <a:srgbClr val="000000"/>
                </a:solidFill>
                <a:effectLst/>
                <a:latin typeface="Helvetica Neue"/>
              </a:rPr>
              <a:t>.</a:t>
            </a:r>
          </a:p>
        </p:txBody>
      </p:sp>
      <p:sp>
        <p:nvSpPr>
          <p:cNvPr id="4" name="Slide Number Placeholder 3"/>
          <p:cNvSpPr>
            <a:spLocks noGrp="1"/>
          </p:cNvSpPr>
          <p:nvPr>
            <p:ph type="sldNum" sz="quarter" idx="5"/>
          </p:nvPr>
        </p:nvSpPr>
        <p:spPr/>
        <p:txBody>
          <a:bodyPr/>
          <a:lstStyle/>
          <a:p>
            <a:fld id="{F550A97D-54BD-41BF-B74B-5F6C00CBD3B2}" type="slidenum">
              <a:rPr lang="en-US" smtClean="0"/>
              <a:t>23</a:t>
            </a:fld>
            <a:endParaRPr lang="en-US"/>
          </a:p>
        </p:txBody>
      </p:sp>
    </p:spTree>
    <p:extLst>
      <p:ext uri="{BB962C8B-B14F-4D97-AF65-F5344CB8AC3E}">
        <p14:creationId xmlns:p14="http://schemas.microsoft.com/office/powerpoint/2010/main" val="213383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User1 interacts with Article 1 and article 2 and article 3 has similar features with </a:t>
            </a:r>
          </a:p>
        </p:txBody>
      </p:sp>
      <p:sp>
        <p:nvSpPr>
          <p:cNvPr id="4" name="Slide Number Placeholder 3"/>
          <p:cNvSpPr>
            <a:spLocks noGrp="1"/>
          </p:cNvSpPr>
          <p:nvPr>
            <p:ph type="sldNum" sz="quarter" idx="5"/>
          </p:nvPr>
        </p:nvSpPr>
        <p:spPr/>
        <p:txBody>
          <a:bodyPr/>
          <a:lstStyle/>
          <a:p>
            <a:fld id="{F550A97D-54BD-41BF-B74B-5F6C00CBD3B2}" type="slidenum">
              <a:rPr lang="en-US" smtClean="0"/>
              <a:t>3</a:t>
            </a:fld>
            <a:endParaRPr lang="en-US"/>
          </a:p>
        </p:txBody>
      </p:sp>
    </p:spTree>
    <p:extLst>
      <p:ext uri="{BB962C8B-B14F-4D97-AF65-F5344CB8AC3E}">
        <p14:creationId xmlns:p14="http://schemas.microsoft.com/office/powerpoint/2010/main" val="2488740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recall value we get here is 0.57. This means that in 57% of the recommendations of contents made by the system matches the </a:t>
            </a:r>
            <a:r>
              <a:rPr lang="en-US" dirty="0" err="1"/>
              <a:t>prefrerences</a:t>
            </a:r>
            <a:r>
              <a:rPr lang="en-US" dirty="0"/>
              <a:t> of the user. </a:t>
            </a:r>
          </a:p>
        </p:txBody>
      </p:sp>
      <p:sp>
        <p:nvSpPr>
          <p:cNvPr id="4" name="Slide Number Placeholder 3"/>
          <p:cNvSpPr>
            <a:spLocks noGrp="1"/>
          </p:cNvSpPr>
          <p:nvPr>
            <p:ph type="sldNum" sz="quarter" idx="5"/>
          </p:nvPr>
        </p:nvSpPr>
        <p:spPr/>
        <p:txBody>
          <a:bodyPr/>
          <a:lstStyle/>
          <a:p>
            <a:fld id="{F550A97D-54BD-41BF-B74B-5F6C00CBD3B2}" type="slidenum">
              <a:rPr lang="en-US" smtClean="0"/>
              <a:t>24</a:t>
            </a:fld>
            <a:endParaRPr lang="en-US"/>
          </a:p>
        </p:txBody>
      </p:sp>
    </p:spTree>
    <p:extLst>
      <p:ext uri="{BB962C8B-B14F-4D97-AF65-F5344CB8AC3E}">
        <p14:creationId xmlns:p14="http://schemas.microsoft.com/office/powerpoint/2010/main" val="343729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5</a:t>
            </a:fld>
            <a:endParaRPr lang="en-US"/>
          </a:p>
        </p:txBody>
      </p:sp>
    </p:spTree>
    <p:extLst>
      <p:ext uri="{BB962C8B-B14F-4D97-AF65-F5344CB8AC3E}">
        <p14:creationId xmlns:p14="http://schemas.microsoft.com/office/powerpoint/2010/main" val="311490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7</a:t>
            </a:fld>
            <a:endParaRPr lang="en-US"/>
          </a:p>
        </p:txBody>
      </p:sp>
    </p:spTree>
    <p:extLst>
      <p:ext uri="{BB962C8B-B14F-4D97-AF65-F5344CB8AC3E}">
        <p14:creationId xmlns:p14="http://schemas.microsoft.com/office/powerpoint/2010/main" val="106892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From the correlation matrix, the following features have strong correlation between them (&gt;0.5). </a:t>
            </a:r>
          </a:p>
          <a:p>
            <a:r>
              <a:rPr lang="en-US" sz="1800" b="0" i="0" u="none" strike="noStrike" baseline="0" dirty="0">
                <a:solidFill>
                  <a:srgbClr val="000000"/>
                </a:solidFill>
                <a:latin typeface="Calibri" panose="020F0502020204030204" pitchFamily="34" charset="0"/>
              </a:rPr>
              <a:t>• View-Like </a:t>
            </a:r>
          </a:p>
          <a:p>
            <a:r>
              <a:rPr lang="en-US" sz="1800" b="0" i="0" u="none" strike="noStrike" baseline="0" dirty="0">
                <a:solidFill>
                  <a:srgbClr val="000000"/>
                </a:solidFill>
                <a:latin typeface="Calibri" panose="020F0502020204030204" pitchFamily="34" charset="0"/>
              </a:rPr>
              <a:t>• View – Follow </a:t>
            </a:r>
          </a:p>
          <a:p>
            <a:r>
              <a:rPr lang="en-US" sz="1800" b="0" i="0" u="none" strike="noStrike" baseline="0" dirty="0">
                <a:solidFill>
                  <a:srgbClr val="000000"/>
                </a:solidFill>
                <a:latin typeface="Calibri" panose="020F0502020204030204" pitchFamily="34" charset="0"/>
              </a:rPr>
              <a:t>• Comment Created – Follow</a:t>
            </a:r>
          </a:p>
        </p:txBody>
      </p:sp>
      <p:sp>
        <p:nvSpPr>
          <p:cNvPr id="4" name="Slide Number Placeholder 3"/>
          <p:cNvSpPr>
            <a:spLocks noGrp="1"/>
          </p:cNvSpPr>
          <p:nvPr>
            <p:ph type="sldNum" sz="quarter" idx="5"/>
          </p:nvPr>
        </p:nvSpPr>
        <p:spPr/>
        <p:txBody>
          <a:bodyPr/>
          <a:lstStyle/>
          <a:p>
            <a:fld id="{F550A97D-54BD-41BF-B74B-5F6C00CBD3B2}" type="slidenum">
              <a:rPr lang="en-US" smtClean="0"/>
              <a:t>8</a:t>
            </a:fld>
            <a:endParaRPr lang="en-US"/>
          </a:p>
        </p:txBody>
      </p:sp>
    </p:spTree>
    <p:extLst>
      <p:ext uri="{BB962C8B-B14F-4D97-AF65-F5344CB8AC3E}">
        <p14:creationId xmlns:p14="http://schemas.microsoft.com/office/powerpoint/2010/main" val="209854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10</a:t>
            </a:fld>
            <a:endParaRPr lang="en-US"/>
          </a:p>
        </p:txBody>
      </p:sp>
    </p:spTree>
    <p:extLst>
      <p:ext uri="{BB962C8B-B14F-4D97-AF65-F5344CB8AC3E}">
        <p14:creationId xmlns:p14="http://schemas.microsoft.com/office/powerpoint/2010/main" val="415320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Helvetica Neue"/>
            </a:endParaRPr>
          </a:p>
          <a:p>
            <a:r>
              <a:rPr lang="en-US" b="0" i="0" dirty="0">
                <a:solidFill>
                  <a:srgbClr val="292929"/>
                </a:solidFill>
                <a:effectLst/>
                <a:latin typeface="charter"/>
              </a:rPr>
              <a:t>Collaborative does not concern itself with non-abstract features of an item, but rather uses the wisdom of the crowd to generate recommendations.</a:t>
            </a:r>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11</a:t>
            </a:fld>
            <a:endParaRPr lang="en-US"/>
          </a:p>
        </p:txBody>
      </p:sp>
    </p:spTree>
    <p:extLst>
      <p:ext uri="{BB962C8B-B14F-4D97-AF65-F5344CB8AC3E}">
        <p14:creationId xmlns:p14="http://schemas.microsoft.com/office/powerpoint/2010/main" val="268783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 suggest content to Person3. In user to user approach we try finding similarities between users based on their interactions with items. In this case person1 and person3 are more similar to each other compared to person2. So we could recommend content5 to person3. </a:t>
            </a:r>
          </a:p>
          <a:p>
            <a:r>
              <a:rPr lang="en-US" dirty="0"/>
              <a:t>In item to item filtering approach we try finding the content which is similar to the ones that a person has interacted with.</a:t>
            </a:r>
          </a:p>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12</a:t>
            </a:fld>
            <a:endParaRPr lang="en-US"/>
          </a:p>
        </p:txBody>
      </p:sp>
    </p:spTree>
    <p:extLst>
      <p:ext uri="{BB962C8B-B14F-4D97-AF65-F5344CB8AC3E}">
        <p14:creationId xmlns:p14="http://schemas.microsoft.com/office/powerpoint/2010/main" val="194635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I have decomposed the user-item preference matrix singular value decomposition (SVD) into three elements: the user-feature eigenvectors, the feature-item eigenvectors, and a diagonal matrix of eigenvalues. Decomposing a user-item matrix into terms of latent features is extremely useful. SVD is more powerful than user-user or item-item factorization.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550A97D-54BD-41BF-B74B-5F6C00CBD3B2}" type="slidenum">
              <a:rPr lang="en-US" smtClean="0"/>
              <a:t>13</a:t>
            </a:fld>
            <a:endParaRPr lang="en-US"/>
          </a:p>
        </p:txBody>
      </p:sp>
    </p:spTree>
    <p:extLst>
      <p:ext uri="{BB962C8B-B14F-4D97-AF65-F5344CB8AC3E}">
        <p14:creationId xmlns:p14="http://schemas.microsoft.com/office/powerpoint/2010/main" val="71491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11/11/2020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11/11/2020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11/11/2020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11/11/2020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11/11/2020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11/11/2020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11/11/2020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11/11/2020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11/11/2020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11/11/2020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11/11/2020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11/11/2020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6600" dirty="0"/>
              <a:t>Predict Popularity and Recommend Articles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Ankita Pal Chatterjee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lvl="0"/>
            <a:r>
              <a:rPr lang="en-US" i="1" dirty="0"/>
              <a:t>Popularity Prediction</a:t>
            </a:r>
            <a:endParaRPr lang="en-US" b="0" i="0" kern="1200" spc="-50" baseline="0" dirty="0">
              <a:latin typeface="+mj-lt"/>
              <a:ea typeface="+mj-ea"/>
              <a:cs typeface="+mj-cs"/>
            </a:endParaRPr>
          </a:p>
        </p:txBody>
      </p:sp>
      <p:sp>
        <p:nvSpPr>
          <p:cNvPr id="9" name="TextBox 8">
            <a:extLst>
              <a:ext uri="{FF2B5EF4-FFF2-40B4-BE49-F238E27FC236}">
                <a16:creationId xmlns:a16="http://schemas.microsoft.com/office/drawing/2014/main" id="{3D43FCA3-CDDF-4465-9251-C1E4AB640F7E}"/>
              </a:ext>
            </a:extLst>
          </p:cNvPr>
          <p:cNvSpPr txBox="1"/>
          <p:nvPr/>
        </p:nvSpPr>
        <p:spPr>
          <a:xfrm>
            <a:off x="1097280" y="2120900"/>
            <a:ext cx="4639736" cy="3748193"/>
          </a:xfrm>
          <a:prstGeom prst="rect">
            <a:avLst/>
          </a:prstGeom>
        </p:spPr>
        <p:txBody>
          <a:bodyPr vert="horz" lIns="0" tIns="45720" rIns="0" bIns="45720" rtlCol="0">
            <a:normAutofit/>
          </a:bodyPr>
          <a:lstStyle/>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Data Split:</a:t>
            </a:r>
          </a:p>
          <a:p>
            <a:pPr>
              <a:spcAft>
                <a:spcPts val="600"/>
              </a:spcAft>
              <a:buClr>
                <a:schemeClr val="accent1"/>
              </a:buClr>
              <a:buSzPct val="100000"/>
              <a:buFont typeface="Calibri" panose="020F0502020204030204" pitchFamily="34" charset="0"/>
            </a:pPr>
            <a:endParaRPr lang="en-US" sz="1900" dirty="0">
              <a:solidFill>
                <a:schemeClr val="tx1">
                  <a:lumMod val="75000"/>
                  <a:lumOff val="25000"/>
                </a:schemeClr>
              </a:solidFill>
            </a:endParaRP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Vanilla</a:t>
            </a: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Result:</a:t>
            </a: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Lasso</a:t>
            </a: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Result: </a:t>
            </a: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Explained variance:</a:t>
            </a:r>
          </a:p>
          <a:p>
            <a:pPr>
              <a:spcAft>
                <a:spcPts val="600"/>
              </a:spcAft>
              <a:buClr>
                <a:schemeClr val="accent1"/>
              </a:buClr>
              <a:buSzPct val="100000"/>
              <a:buFont typeface="Calibri" panose="020F0502020204030204" pitchFamily="34" charset="0"/>
            </a:pPr>
            <a:endParaRPr lang="en-US" sz="1900" dirty="0">
              <a:solidFill>
                <a:schemeClr val="tx1">
                  <a:lumMod val="75000"/>
                  <a:lumOff val="25000"/>
                </a:schemeClr>
              </a:solidFill>
            </a:endParaRPr>
          </a:p>
          <a:p>
            <a:pP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Article input:</a:t>
            </a:r>
          </a:p>
          <a:p>
            <a:pPr>
              <a:spcAft>
                <a:spcPts val="600"/>
              </a:spcAft>
              <a:buClr>
                <a:schemeClr val="accent1"/>
              </a:buClr>
              <a:buSzPct val="100000"/>
              <a:buFont typeface="Calibri" panose="020F0502020204030204" pitchFamily="34" charset="0"/>
            </a:pPr>
            <a:endParaRPr lang="en-US" sz="1900" dirty="0">
              <a:solidFill>
                <a:schemeClr val="tx1">
                  <a:lumMod val="75000"/>
                  <a:lumOff val="25000"/>
                </a:schemeClr>
              </a:solidFill>
            </a:endParaRPr>
          </a:p>
        </p:txBody>
      </p:sp>
      <p:pic>
        <p:nvPicPr>
          <p:cNvPr id="3" name="Picture 2">
            <a:extLst>
              <a:ext uri="{FF2B5EF4-FFF2-40B4-BE49-F238E27FC236}">
                <a16:creationId xmlns:a16="http://schemas.microsoft.com/office/drawing/2014/main" id="{823413D7-DF94-4AD0-B1D4-BCB8025DBD00}"/>
              </a:ext>
            </a:extLst>
          </p:cNvPr>
          <p:cNvPicPr>
            <a:picLocks noChangeAspect="1"/>
          </p:cNvPicPr>
          <p:nvPr/>
        </p:nvPicPr>
        <p:blipFill>
          <a:blip r:embed="rId3"/>
          <a:stretch>
            <a:fillRect/>
          </a:stretch>
        </p:blipFill>
        <p:spPr>
          <a:xfrm>
            <a:off x="1024216" y="2525165"/>
            <a:ext cx="4542867" cy="321769"/>
          </a:xfrm>
          <a:prstGeom prst="rect">
            <a:avLst/>
          </a:prstGeom>
        </p:spPr>
      </p:pic>
      <p:pic>
        <p:nvPicPr>
          <p:cNvPr id="5" name="Picture 4">
            <a:extLst>
              <a:ext uri="{FF2B5EF4-FFF2-40B4-BE49-F238E27FC236}">
                <a16:creationId xmlns:a16="http://schemas.microsoft.com/office/drawing/2014/main" id="{E1B35864-CEC8-497C-90D6-64A97D985541}"/>
              </a:ext>
            </a:extLst>
          </p:cNvPr>
          <p:cNvPicPr>
            <a:picLocks noChangeAspect="1"/>
          </p:cNvPicPr>
          <p:nvPr/>
        </p:nvPicPr>
        <p:blipFill>
          <a:blip r:embed="rId4"/>
          <a:stretch>
            <a:fillRect/>
          </a:stretch>
        </p:blipFill>
        <p:spPr>
          <a:xfrm>
            <a:off x="2057183" y="3005106"/>
            <a:ext cx="3924733" cy="571563"/>
          </a:xfrm>
          <a:prstGeom prst="rect">
            <a:avLst/>
          </a:prstGeom>
        </p:spPr>
      </p:pic>
      <p:pic>
        <p:nvPicPr>
          <p:cNvPr id="6" name="Picture 5">
            <a:extLst>
              <a:ext uri="{FF2B5EF4-FFF2-40B4-BE49-F238E27FC236}">
                <a16:creationId xmlns:a16="http://schemas.microsoft.com/office/drawing/2014/main" id="{70C5AB8D-672C-4EEB-8742-2648842D650C}"/>
              </a:ext>
            </a:extLst>
          </p:cNvPr>
          <p:cNvPicPr>
            <a:picLocks noChangeAspect="1"/>
          </p:cNvPicPr>
          <p:nvPr/>
        </p:nvPicPr>
        <p:blipFill>
          <a:blip r:embed="rId5"/>
          <a:stretch>
            <a:fillRect/>
          </a:stretch>
        </p:blipFill>
        <p:spPr>
          <a:xfrm>
            <a:off x="2144464" y="3703130"/>
            <a:ext cx="4521698" cy="580031"/>
          </a:xfrm>
          <a:prstGeom prst="rect">
            <a:avLst/>
          </a:prstGeom>
        </p:spPr>
      </p:pic>
      <p:pic>
        <p:nvPicPr>
          <p:cNvPr id="7" name="Picture 6">
            <a:extLst>
              <a:ext uri="{FF2B5EF4-FFF2-40B4-BE49-F238E27FC236}">
                <a16:creationId xmlns:a16="http://schemas.microsoft.com/office/drawing/2014/main" id="{D4C21E32-DAE0-4736-B921-817CF3A991D5}"/>
              </a:ext>
            </a:extLst>
          </p:cNvPr>
          <p:cNvPicPr>
            <a:picLocks noChangeAspect="1"/>
          </p:cNvPicPr>
          <p:nvPr/>
        </p:nvPicPr>
        <p:blipFill>
          <a:blip r:embed="rId6"/>
          <a:stretch>
            <a:fillRect/>
          </a:stretch>
        </p:blipFill>
        <p:spPr>
          <a:xfrm>
            <a:off x="1097280" y="5406480"/>
            <a:ext cx="5677526" cy="283665"/>
          </a:xfrm>
          <a:prstGeom prst="rect">
            <a:avLst/>
          </a:prstGeom>
        </p:spPr>
      </p:pic>
      <p:pic>
        <p:nvPicPr>
          <p:cNvPr id="8" name="Picture 7">
            <a:extLst>
              <a:ext uri="{FF2B5EF4-FFF2-40B4-BE49-F238E27FC236}">
                <a16:creationId xmlns:a16="http://schemas.microsoft.com/office/drawing/2014/main" id="{0E519E69-6152-4D4F-829B-2F457A3D23ED}"/>
              </a:ext>
            </a:extLst>
          </p:cNvPr>
          <p:cNvPicPr>
            <a:picLocks noChangeAspect="1"/>
          </p:cNvPicPr>
          <p:nvPr/>
        </p:nvPicPr>
        <p:blipFill>
          <a:blip r:embed="rId7"/>
          <a:stretch>
            <a:fillRect/>
          </a:stretch>
        </p:blipFill>
        <p:spPr>
          <a:xfrm>
            <a:off x="1092347" y="4603400"/>
            <a:ext cx="3848524" cy="550394"/>
          </a:xfrm>
          <a:prstGeom prst="rect">
            <a:avLst/>
          </a:prstGeom>
        </p:spPr>
      </p:pic>
      <p:pic>
        <p:nvPicPr>
          <p:cNvPr id="11" name="Picture 10">
            <a:extLst>
              <a:ext uri="{FF2B5EF4-FFF2-40B4-BE49-F238E27FC236}">
                <a16:creationId xmlns:a16="http://schemas.microsoft.com/office/drawing/2014/main" id="{20C58BF0-FB9A-4454-8295-E54094F824E4}"/>
              </a:ext>
            </a:extLst>
          </p:cNvPr>
          <p:cNvPicPr>
            <a:picLocks noChangeAspect="1"/>
          </p:cNvPicPr>
          <p:nvPr/>
        </p:nvPicPr>
        <p:blipFill>
          <a:blip r:embed="rId8"/>
          <a:stretch>
            <a:fillRect/>
          </a:stretch>
        </p:blipFill>
        <p:spPr>
          <a:xfrm>
            <a:off x="1092347" y="5805441"/>
            <a:ext cx="4077149" cy="427614"/>
          </a:xfrm>
          <a:prstGeom prst="rect">
            <a:avLst/>
          </a:prstGeom>
        </p:spPr>
      </p:pic>
    </p:spTree>
    <p:extLst>
      <p:ext uri="{BB962C8B-B14F-4D97-AF65-F5344CB8AC3E}">
        <p14:creationId xmlns:p14="http://schemas.microsoft.com/office/powerpoint/2010/main" val="316992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80" y="758952"/>
            <a:ext cx="10058400" cy="3566160"/>
          </a:xfrm>
        </p:spPr>
        <p:txBody>
          <a:bodyPr anchor="b">
            <a:normAutofit/>
          </a:bodyPr>
          <a:lstStyle/>
          <a:p>
            <a:r>
              <a:rPr lang="en-US"/>
              <a:t>Collaborative Filtering Recommender</a:t>
            </a:r>
          </a:p>
        </p:txBody>
      </p:sp>
      <p:sp>
        <p:nvSpPr>
          <p:cNvPr id="10" name="Subtitle 2">
            <a:extLst>
              <a:ext uri="{FF2B5EF4-FFF2-40B4-BE49-F238E27FC236}">
                <a16:creationId xmlns:a16="http://schemas.microsoft.com/office/drawing/2014/main" id="{1BB4D0C0-3B5F-43F5-AE59-34C465B8ECED}"/>
              </a:ext>
            </a:extLst>
          </p:cNvPr>
          <p:cNvSpPr>
            <a:spLocks noGrp="1"/>
          </p:cNvSpPr>
          <p:nvPr>
            <p:ph type="body" idx="1"/>
          </p:nvPr>
        </p:nvSpPr>
        <p:spPr>
          <a:xfrm>
            <a:off x="1097280" y="4663440"/>
            <a:ext cx="10058400" cy="1143000"/>
          </a:xfrm>
        </p:spPr>
        <p:txBody>
          <a:bodyPr anchor="t">
            <a:normAutofit/>
          </a:bodyPr>
          <a:lstStyle/>
          <a:p>
            <a:endParaRPr lang="en-US" dirty="0"/>
          </a:p>
        </p:txBody>
      </p:sp>
    </p:spTree>
    <p:extLst>
      <p:ext uri="{BB962C8B-B14F-4D97-AF65-F5344CB8AC3E}">
        <p14:creationId xmlns:p14="http://schemas.microsoft.com/office/powerpoint/2010/main" val="412876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C04E-9E60-454A-8102-E3AC26F9548F}"/>
              </a:ext>
            </a:extLst>
          </p:cNvPr>
          <p:cNvSpPr>
            <a:spLocks noGrp="1"/>
          </p:cNvSpPr>
          <p:nvPr>
            <p:ph type="title"/>
          </p:nvPr>
        </p:nvSpPr>
        <p:spPr/>
        <p:txBody>
          <a:bodyPr/>
          <a:lstStyle/>
          <a:p>
            <a:r>
              <a:rPr lang="en-US" dirty="0"/>
              <a:t>Collaborative Filtering</a:t>
            </a:r>
          </a:p>
        </p:txBody>
      </p:sp>
      <p:graphicFrame>
        <p:nvGraphicFramePr>
          <p:cNvPr id="5" name="Content Placeholder 4">
            <a:extLst>
              <a:ext uri="{FF2B5EF4-FFF2-40B4-BE49-F238E27FC236}">
                <a16:creationId xmlns:a16="http://schemas.microsoft.com/office/drawing/2014/main" id="{7A0777AA-F583-4840-BAD7-D0A8EE848E1C}"/>
              </a:ext>
            </a:extLst>
          </p:cNvPr>
          <p:cNvGraphicFramePr>
            <a:graphicFrameLocks noGrp="1"/>
          </p:cNvGraphicFramePr>
          <p:nvPr>
            <p:ph idx="1"/>
            <p:extLst>
              <p:ext uri="{D42A27DB-BD31-4B8C-83A1-F6EECF244321}">
                <p14:modId xmlns:p14="http://schemas.microsoft.com/office/powerpoint/2010/main" val="531883448"/>
              </p:ext>
            </p:extLst>
          </p:nvPr>
        </p:nvGraphicFramePr>
        <p:xfrm>
          <a:off x="5154614" y="892519"/>
          <a:ext cx="5927724" cy="1402928"/>
        </p:xfrm>
        <a:graphic>
          <a:graphicData uri="http://schemas.openxmlformats.org/drawingml/2006/table">
            <a:tbl>
              <a:tblPr firstRow="1" firstCol="1" bandRow="1">
                <a:tableStyleId>{5C22544A-7EE6-4342-B048-85BDC9FD1C3A}</a:tableStyleId>
              </a:tblPr>
              <a:tblGrid>
                <a:gridCol w="1481614">
                  <a:extLst>
                    <a:ext uri="{9D8B030D-6E8A-4147-A177-3AD203B41FA5}">
                      <a16:colId xmlns:a16="http://schemas.microsoft.com/office/drawing/2014/main" val="63312670"/>
                    </a:ext>
                  </a:extLst>
                </a:gridCol>
                <a:gridCol w="1481614">
                  <a:extLst>
                    <a:ext uri="{9D8B030D-6E8A-4147-A177-3AD203B41FA5}">
                      <a16:colId xmlns:a16="http://schemas.microsoft.com/office/drawing/2014/main" val="2106662548"/>
                    </a:ext>
                  </a:extLst>
                </a:gridCol>
                <a:gridCol w="1482248">
                  <a:extLst>
                    <a:ext uri="{9D8B030D-6E8A-4147-A177-3AD203B41FA5}">
                      <a16:colId xmlns:a16="http://schemas.microsoft.com/office/drawing/2014/main" val="603327402"/>
                    </a:ext>
                  </a:extLst>
                </a:gridCol>
                <a:gridCol w="1482248">
                  <a:extLst>
                    <a:ext uri="{9D8B030D-6E8A-4147-A177-3AD203B41FA5}">
                      <a16:colId xmlns:a16="http://schemas.microsoft.com/office/drawing/2014/main" val="2486733338"/>
                    </a:ext>
                  </a:extLst>
                </a:gridCol>
              </a:tblGrid>
              <a:tr h="292175">
                <a:tc>
                  <a:txBody>
                    <a:bodyPr/>
                    <a:lstStyle/>
                    <a:p>
                      <a:pPr marL="0" marR="0">
                        <a:lnSpc>
                          <a:spcPct val="107000"/>
                        </a:lnSpc>
                        <a:spcBef>
                          <a:spcPts val="0"/>
                        </a:spcBef>
                        <a:spcAft>
                          <a:spcPts val="0"/>
                        </a:spcAft>
                      </a:pPr>
                      <a:r>
                        <a:rPr lang="en-US" sz="1100" dirty="0">
                          <a:effectLst/>
                        </a:rPr>
                        <a:t> Score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Person1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Person2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Person3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1300839028"/>
                  </a:ext>
                </a:extLst>
              </a:tr>
              <a:tr h="222343">
                <a:tc>
                  <a:txBody>
                    <a:bodyPr/>
                    <a:lstStyle/>
                    <a:p>
                      <a:pPr marL="0" marR="0">
                        <a:lnSpc>
                          <a:spcPct val="107000"/>
                        </a:lnSpc>
                        <a:spcBef>
                          <a:spcPts val="0"/>
                        </a:spcBef>
                        <a:spcAft>
                          <a:spcPts val="0"/>
                        </a:spcAft>
                      </a:pPr>
                      <a:r>
                        <a:rPr lang="en-US" sz="1100" dirty="0">
                          <a:effectLst/>
                        </a:rPr>
                        <a:t>Content1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4163344214"/>
                  </a:ext>
                </a:extLst>
              </a:tr>
              <a:tr h="221381">
                <a:tc>
                  <a:txBody>
                    <a:bodyPr/>
                    <a:lstStyle/>
                    <a:p>
                      <a:pPr marL="0" marR="0">
                        <a:lnSpc>
                          <a:spcPct val="107000"/>
                        </a:lnSpc>
                        <a:spcBef>
                          <a:spcPts val="0"/>
                        </a:spcBef>
                        <a:spcAft>
                          <a:spcPts val="0"/>
                        </a:spcAft>
                      </a:pPr>
                      <a:r>
                        <a:rPr lang="en-US" sz="1100">
                          <a:effectLst/>
                        </a:rPr>
                        <a:t>Content2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2836138209"/>
                  </a:ext>
                </a:extLst>
              </a:tr>
              <a:tr h="222343">
                <a:tc>
                  <a:txBody>
                    <a:bodyPr/>
                    <a:lstStyle/>
                    <a:p>
                      <a:pPr marL="0" marR="0">
                        <a:lnSpc>
                          <a:spcPct val="107000"/>
                        </a:lnSpc>
                        <a:spcBef>
                          <a:spcPts val="0"/>
                        </a:spcBef>
                        <a:spcAft>
                          <a:spcPts val="0"/>
                        </a:spcAft>
                      </a:pPr>
                      <a:r>
                        <a:rPr lang="en-US" sz="1100">
                          <a:effectLst/>
                        </a:rPr>
                        <a:t>Content3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3692468692"/>
                  </a:ext>
                </a:extLst>
              </a:tr>
              <a:tr h="222343">
                <a:tc>
                  <a:txBody>
                    <a:bodyPr/>
                    <a:lstStyle/>
                    <a:p>
                      <a:pPr marL="0" marR="0">
                        <a:lnSpc>
                          <a:spcPct val="107000"/>
                        </a:lnSpc>
                        <a:spcBef>
                          <a:spcPts val="0"/>
                        </a:spcBef>
                        <a:spcAft>
                          <a:spcPts val="0"/>
                        </a:spcAft>
                      </a:pPr>
                      <a:r>
                        <a:rPr lang="en-US" sz="1100">
                          <a:effectLst/>
                        </a:rPr>
                        <a:t>Content4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1107940230"/>
                  </a:ext>
                </a:extLst>
              </a:tr>
              <a:tr h="222343">
                <a:tc>
                  <a:txBody>
                    <a:bodyPr/>
                    <a:lstStyle/>
                    <a:p>
                      <a:pPr marL="0" marR="0">
                        <a:lnSpc>
                          <a:spcPct val="107000"/>
                        </a:lnSpc>
                        <a:spcBef>
                          <a:spcPts val="0"/>
                        </a:spcBef>
                        <a:spcAft>
                          <a:spcPts val="0"/>
                        </a:spcAft>
                      </a:pPr>
                      <a:r>
                        <a:rPr lang="en-US" sz="1100">
                          <a:effectLst/>
                        </a:rPr>
                        <a:t>Content5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tc>
                  <a:txBody>
                    <a:bodyPr/>
                    <a:lstStyle/>
                    <a:p>
                      <a:pPr marL="0" marR="0">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470" marR="68470" marT="0" marB="0"/>
                </a:tc>
                <a:extLst>
                  <a:ext uri="{0D108BD9-81ED-4DB2-BD59-A6C34878D82A}">
                    <a16:rowId xmlns:a16="http://schemas.microsoft.com/office/drawing/2014/main" val="2360533815"/>
                  </a:ext>
                </a:extLst>
              </a:tr>
            </a:tbl>
          </a:graphicData>
        </a:graphic>
      </p:graphicFrame>
      <p:sp>
        <p:nvSpPr>
          <p:cNvPr id="4" name="Text Placeholder 3">
            <a:extLst>
              <a:ext uri="{FF2B5EF4-FFF2-40B4-BE49-F238E27FC236}">
                <a16:creationId xmlns:a16="http://schemas.microsoft.com/office/drawing/2014/main" id="{AC7C3EF5-EC71-4C32-967B-652882EE2221}"/>
              </a:ext>
            </a:extLst>
          </p:cNvPr>
          <p:cNvSpPr>
            <a:spLocks noGrp="1"/>
          </p:cNvSpPr>
          <p:nvPr>
            <p:ph type="body" sz="half" idx="2"/>
          </p:nvPr>
        </p:nvSpPr>
        <p:spPr/>
        <p:txBody>
          <a:bodyPr/>
          <a:lstStyle/>
          <a:p>
            <a:endParaRPr lang="en-US" dirty="0"/>
          </a:p>
        </p:txBody>
      </p:sp>
      <p:graphicFrame>
        <p:nvGraphicFramePr>
          <p:cNvPr id="6" name="Table 5">
            <a:extLst>
              <a:ext uri="{FF2B5EF4-FFF2-40B4-BE49-F238E27FC236}">
                <a16:creationId xmlns:a16="http://schemas.microsoft.com/office/drawing/2014/main" id="{6E7130F5-9E47-4A85-BEE1-A52E41075977}"/>
              </a:ext>
            </a:extLst>
          </p:cNvPr>
          <p:cNvGraphicFramePr>
            <a:graphicFrameLocks noGrp="1"/>
          </p:cNvGraphicFramePr>
          <p:nvPr>
            <p:extLst>
              <p:ext uri="{D42A27DB-BD31-4B8C-83A1-F6EECF244321}">
                <p14:modId xmlns:p14="http://schemas.microsoft.com/office/powerpoint/2010/main" val="2535647547"/>
              </p:ext>
            </p:extLst>
          </p:nvPr>
        </p:nvGraphicFramePr>
        <p:xfrm>
          <a:off x="5062345" y="3668697"/>
          <a:ext cx="5937250" cy="1190852"/>
        </p:xfrm>
        <a:graphic>
          <a:graphicData uri="http://schemas.openxmlformats.org/drawingml/2006/table">
            <a:tbl>
              <a:tblPr firstRow="1" firstCol="1" bandRow="1">
                <a:tableStyleId>{5C22544A-7EE6-4342-B048-85BDC9FD1C3A}</a:tableStyleId>
              </a:tblPr>
              <a:tblGrid>
                <a:gridCol w="989330">
                  <a:extLst>
                    <a:ext uri="{9D8B030D-6E8A-4147-A177-3AD203B41FA5}">
                      <a16:colId xmlns:a16="http://schemas.microsoft.com/office/drawing/2014/main" val="3071769393"/>
                    </a:ext>
                  </a:extLst>
                </a:gridCol>
                <a:gridCol w="989330">
                  <a:extLst>
                    <a:ext uri="{9D8B030D-6E8A-4147-A177-3AD203B41FA5}">
                      <a16:colId xmlns:a16="http://schemas.microsoft.com/office/drawing/2014/main" val="866684940"/>
                    </a:ext>
                  </a:extLst>
                </a:gridCol>
                <a:gridCol w="989330">
                  <a:extLst>
                    <a:ext uri="{9D8B030D-6E8A-4147-A177-3AD203B41FA5}">
                      <a16:colId xmlns:a16="http://schemas.microsoft.com/office/drawing/2014/main" val="2909904932"/>
                    </a:ext>
                  </a:extLst>
                </a:gridCol>
                <a:gridCol w="989330">
                  <a:extLst>
                    <a:ext uri="{9D8B030D-6E8A-4147-A177-3AD203B41FA5}">
                      <a16:colId xmlns:a16="http://schemas.microsoft.com/office/drawing/2014/main" val="2810255418"/>
                    </a:ext>
                  </a:extLst>
                </a:gridCol>
                <a:gridCol w="989965">
                  <a:extLst>
                    <a:ext uri="{9D8B030D-6E8A-4147-A177-3AD203B41FA5}">
                      <a16:colId xmlns:a16="http://schemas.microsoft.com/office/drawing/2014/main" val="3900878008"/>
                    </a:ext>
                  </a:extLst>
                </a:gridCol>
                <a:gridCol w="989965">
                  <a:extLst>
                    <a:ext uri="{9D8B030D-6E8A-4147-A177-3AD203B41FA5}">
                      <a16:colId xmlns:a16="http://schemas.microsoft.com/office/drawing/2014/main" val="293896447"/>
                    </a:ext>
                  </a:extLst>
                </a:gridCol>
              </a:tblGrid>
              <a:tr h="297713">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Content1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Content2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Content3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Content4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Contet5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665447"/>
                  </a:ext>
                </a:extLst>
              </a:tr>
              <a:tr h="297713">
                <a:tc>
                  <a:txBody>
                    <a:bodyPr/>
                    <a:lstStyle/>
                    <a:p>
                      <a:pPr marL="0" marR="0">
                        <a:lnSpc>
                          <a:spcPct val="107000"/>
                        </a:lnSpc>
                        <a:spcBef>
                          <a:spcPts val="0"/>
                        </a:spcBef>
                        <a:spcAft>
                          <a:spcPts val="0"/>
                        </a:spcAft>
                      </a:pPr>
                      <a:r>
                        <a:rPr lang="en-US" sz="1100">
                          <a:effectLst/>
                        </a:rPr>
                        <a:t>Person1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5418004"/>
                  </a:ext>
                </a:extLst>
              </a:tr>
              <a:tr h="297713">
                <a:tc>
                  <a:txBody>
                    <a:bodyPr/>
                    <a:lstStyle/>
                    <a:p>
                      <a:pPr marL="0" marR="0">
                        <a:lnSpc>
                          <a:spcPct val="107000"/>
                        </a:lnSpc>
                        <a:spcBef>
                          <a:spcPts val="0"/>
                        </a:spcBef>
                        <a:spcAft>
                          <a:spcPts val="0"/>
                        </a:spcAft>
                      </a:pPr>
                      <a:r>
                        <a:rPr lang="en-US" sz="1100">
                          <a:effectLst/>
                        </a:rPr>
                        <a:t>Person2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4708025"/>
                  </a:ext>
                </a:extLst>
              </a:tr>
              <a:tr h="297713">
                <a:tc>
                  <a:txBody>
                    <a:bodyPr/>
                    <a:lstStyle/>
                    <a:p>
                      <a:pPr marL="0" marR="0">
                        <a:lnSpc>
                          <a:spcPct val="107000"/>
                        </a:lnSpc>
                        <a:spcBef>
                          <a:spcPts val="0"/>
                        </a:spcBef>
                        <a:spcAft>
                          <a:spcPts val="0"/>
                        </a:spcAft>
                      </a:pPr>
                      <a:r>
                        <a:rPr lang="en-US" sz="1100">
                          <a:effectLst/>
                        </a:rPr>
                        <a:t>Person3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7729968"/>
                  </a:ext>
                </a:extLst>
              </a:tr>
            </a:tbl>
          </a:graphicData>
        </a:graphic>
      </p:graphicFrame>
      <p:sp>
        <p:nvSpPr>
          <p:cNvPr id="7" name="Rectangle 1">
            <a:extLst>
              <a:ext uri="{FF2B5EF4-FFF2-40B4-BE49-F238E27FC236}">
                <a16:creationId xmlns:a16="http://schemas.microsoft.com/office/drawing/2014/main" id="{43836F14-E2AC-42CC-A35B-414CB0E76773}"/>
              </a:ext>
            </a:extLst>
          </p:cNvPr>
          <p:cNvSpPr>
            <a:spLocks noChangeArrowheads="1"/>
          </p:cNvSpPr>
          <p:nvPr/>
        </p:nvSpPr>
        <p:spPr bwMode="auto">
          <a:xfrm>
            <a:off x="5062345" y="524773"/>
            <a:ext cx="67973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User-user recommendation:</a:t>
            </a:r>
            <a:endParaRPr kumimoji="0" lang="en-US" altLang="en-US" sz="400" b="0" i="0" u="none" strike="noStrike" cap="none" normalizeH="0" baseline="0" dirty="0">
              <a:ln>
                <a:noFill/>
              </a:ln>
              <a:solidFill>
                <a:schemeClr val="tx1"/>
              </a:solidFill>
              <a:effectLst/>
            </a:endParaRPr>
          </a:p>
        </p:txBody>
      </p:sp>
      <p:sp>
        <p:nvSpPr>
          <p:cNvPr id="9" name="Rectangle 1">
            <a:extLst>
              <a:ext uri="{FF2B5EF4-FFF2-40B4-BE49-F238E27FC236}">
                <a16:creationId xmlns:a16="http://schemas.microsoft.com/office/drawing/2014/main" id="{B4F0E8D2-FC66-4E13-AAAF-FEB79069EA3B}"/>
              </a:ext>
            </a:extLst>
          </p:cNvPr>
          <p:cNvSpPr>
            <a:spLocks noChangeArrowheads="1"/>
          </p:cNvSpPr>
          <p:nvPr/>
        </p:nvSpPr>
        <p:spPr bwMode="auto">
          <a:xfrm>
            <a:off x="4999084" y="3242619"/>
            <a:ext cx="67973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Item-item recommendation: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289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B362FE-77CA-471B-8753-D8FA99B82009}"/>
              </a:ext>
            </a:extLst>
          </p:cNvPr>
          <p:cNvPicPr>
            <a:picLocks noChangeAspect="1"/>
          </p:cNvPicPr>
          <p:nvPr/>
        </p:nvPicPr>
        <p:blipFill>
          <a:blip r:embed="rId3"/>
          <a:stretch>
            <a:fillRect/>
          </a:stretch>
        </p:blipFill>
        <p:spPr>
          <a:xfrm>
            <a:off x="15" y="1313817"/>
            <a:ext cx="12191985" cy="1950716"/>
          </a:xfrm>
          <a:prstGeom prst="rect">
            <a:avLst/>
          </a:prstGeom>
          <a:noFill/>
        </p:spPr>
      </p:pic>
      <p:sp>
        <p:nvSpPr>
          <p:cNvPr id="10" name="Title 2">
            <a:extLst>
              <a:ext uri="{FF2B5EF4-FFF2-40B4-BE49-F238E27FC236}">
                <a16:creationId xmlns:a16="http://schemas.microsoft.com/office/drawing/2014/main" id="{CEC43E02-6D43-4EF3-A732-D7B9D33B11C7}"/>
              </a:ext>
            </a:extLst>
          </p:cNvPr>
          <p:cNvSpPr>
            <a:spLocks noGrp="1"/>
          </p:cNvSpPr>
          <p:nvPr>
            <p:ph type="title"/>
          </p:nvPr>
        </p:nvSpPr>
        <p:spPr>
          <a:xfrm>
            <a:off x="1097279" y="4799362"/>
            <a:ext cx="10113645" cy="743682"/>
          </a:xfrm>
        </p:spPr>
        <p:txBody>
          <a:bodyPr anchor="b">
            <a:normAutofit/>
          </a:bodyPr>
          <a:lstStyle/>
          <a:p>
            <a:r>
              <a:rPr lang="en-US" dirty="0"/>
              <a:t>Matrix Factorization</a:t>
            </a:r>
          </a:p>
        </p:txBody>
      </p:sp>
      <p:sp>
        <p:nvSpPr>
          <p:cNvPr id="19" name="Text Placeholder 3">
            <a:extLst>
              <a:ext uri="{FF2B5EF4-FFF2-40B4-BE49-F238E27FC236}">
                <a16:creationId xmlns:a16="http://schemas.microsoft.com/office/drawing/2014/main" id="{BBC005BB-B9B9-4A6A-A2FB-9F7E4EAD2B05}"/>
              </a:ext>
            </a:extLst>
          </p:cNvPr>
          <p:cNvSpPr>
            <a:spLocks noGrp="1"/>
          </p:cNvSpPr>
          <p:nvPr>
            <p:ph type="body" sz="half" idx="2"/>
          </p:nvPr>
        </p:nvSpPr>
        <p:spPr>
          <a:xfrm>
            <a:off x="1097279" y="5715000"/>
            <a:ext cx="10113264" cy="609600"/>
          </a:xfrm>
        </p:spPr>
        <p:txBody>
          <a:bodyPr/>
          <a:lstStyle/>
          <a:p>
            <a:endParaRPr lang="en-US"/>
          </a:p>
        </p:txBody>
      </p:sp>
    </p:spTree>
    <p:extLst>
      <p:ext uri="{BB962C8B-B14F-4D97-AF65-F5344CB8AC3E}">
        <p14:creationId xmlns:p14="http://schemas.microsoft.com/office/powerpoint/2010/main" val="78728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6D83C344-688C-4A4F-8C5D-3CE65914CB01}"/>
              </a:ext>
            </a:extLst>
          </p:cNvPr>
          <p:cNvPicPr>
            <a:picLocks noGrp="1" noChangeAspect="1"/>
          </p:cNvPicPr>
          <p:nvPr>
            <p:ph type="pic" idx="1"/>
          </p:nvPr>
        </p:nvPicPr>
        <p:blipFill rotWithShape="1">
          <a:blip r:embed="rId3"/>
          <a:stretch/>
        </p:blipFill>
        <p:spPr>
          <a:xfrm>
            <a:off x="15" y="1633857"/>
            <a:ext cx="12191985" cy="1310635"/>
          </a:xfrm>
          <a:prstGeom prst="rect">
            <a:avLst/>
          </a:prstGeom>
          <a:noFill/>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113645" cy="743682"/>
          </a:xfrm>
        </p:spPr>
        <p:txBody>
          <a:bodyPr anchor="b">
            <a:normAutofit/>
          </a:bodyPr>
          <a:lstStyle/>
          <a:p>
            <a:r>
              <a:rPr lang="en-US" dirty="0"/>
              <a:t>Cold-Start Problem</a:t>
            </a:r>
          </a:p>
        </p:txBody>
      </p:sp>
      <p:sp>
        <p:nvSpPr>
          <p:cNvPr id="8" name="Text Placeholder 2">
            <a:extLst>
              <a:ext uri="{FF2B5EF4-FFF2-40B4-BE49-F238E27FC236}">
                <a16:creationId xmlns:a16="http://schemas.microsoft.com/office/drawing/2014/main" id="{551D1975-0156-44A2-9B02-81F254E68EBD}"/>
              </a:ext>
            </a:extLst>
          </p:cNvPr>
          <p:cNvSpPr>
            <a:spLocks noGrp="1"/>
          </p:cNvSpPr>
          <p:nvPr>
            <p:ph type="body" sz="half" idx="2"/>
          </p:nvPr>
        </p:nvSpPr>
        <p:spPr>
          <a:xfrm>
            <a:off x="1097279" y="5715000"/>
            <a:ext cx="10113264" cy="609600"/>
          </a:xfrm>
        </p:spPr>
        <p:txBody>
          <a:bodyPr>
            <a:normAutofit/>
          </a:bodyPr>
          <a:lstStyle/>
          <a:p>
            <a:r>
              <a:rPr lang="en-US" dirty="0"/>
              <a:t>Avoid cold-start in the beginning</a:t>
            </a:r>
          </a:p>
        </p:txBody>
      </p:sp>
    </p:spTree>
    <p:extLst>
      <p:ext uri="{BB962C8B-B14F-4D97-AF65-F5344CB8AC3E}">
        <p14:creationId xmlns:p14="http://schemas.microsoft.com/office/powerpoint/2010/main" val="2572041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7C859-37CE-45CC-9135-9934F164B636}"/>
              </a:ext>
            </a:extLst>
          </p:cNvPr>
          <p:cNvPicPr>
            <a:picLocks noChangeAspect="1"/>
          </p:cNvPicPr>
          <p:nvPr/>
        </p:nvPicPr>
        <p:blipFill>
          <a:blip r:embed="rId3"/>
          <a:stretch>
            <a:fillRect/>
          </a:stretch>
        </p:blipFill>
        <p:spPr>
          <a:xfrm>
            <a:off x="166778" y="1861694"/>
            <a:ext cx="11277600" cy="930398"/>
          </a:xfrm>
          <a:prstGeom prst="rect">
            <a:avLst/>
          </a:prstGeom>
        </p:spPr>
        <p:style>
          <a:lnRef idx="2">
            <a:schemeClr val="dk1"/>
          </a:lnRef>
          <a:fillRef idx="1">
            <a:schemeClr val="lt1"/>
          </a:fillRef>
          <a:effectRef idx="0">
            <a:schemeClr val="dk1"/>
          </a:effectRef>
          <a:fontRef idx="minor">
            <a:schemeClr val="dk1"/>
          </a:fontRef>
        </p:style>
      </p:pic>
      <p:sp>
        <p:nvSpPr>
          <p:cNvPr id="10" name="Title 2">
            <a:extLst>
              <a:ext uri="{FF2B5EF4-FFF2-40B4-BE49-F238E27FC236}">
                <a16:creationId xmlns:a16="http://schemas.microsoft.com/office/drawing/2014/main" id="{7D68CAC6-6EDD-4CD2-A14A-C3A15F78C277}"/>
              </a:ext>
            </a:extLst>
          </p:cNvPr>
          <p:cNvSpPr>
            <a:spLocks noGrp="1"/>
          </p:cNvSpPr>
          <p:nvPr>
            <p:ph type="title"/>
          </p:nvPr>
        </p:nvSpPr>
        <p:spPr>
          <a:xfrm>
            <a:off x="953506" y="5144419"/>
            <a:ext cx="10113645" cy="743682"/>
          </a:xfrm>
        </p:spPr>
        <p:txBody>
          <a:bodyPr/>
          <a:lstStyle/>
          <a:p>
            <a:r>
              <a:rPr lang="en-US" dirty="0" err="1"/>
              <a:t>Train_Test</a:t>
            </a:r>
            <a:r>
              <a:rPr lang="en-US" dirty="0"/>
              <a:t> Split </a:t>
            </a:r>
          </a:p>
        </p:txBody>
      </p:sp>
      <p:pic>
        <p:nvPicPr>
          <p:cNvPr id="4" name="Picture 3">
            <a:extLst>
              <a:ext uri="{FF2B5EF4-FFF2-40B4-BE49-F238E27FC236}">
                <a16:creationId xmlns:a16="http://schemas.microsoft.com/office/drawing/2014/main" id="{0DC9231B-88F3-49FE-9EC4-E08BC19FE1FD}"/>
              </a:ext>
            </a:extLst>
          </p:cNvPr>
          <p:cNvPicPr>
            <a:picLocks noChangeAspect="1"/>
          </p:cNvPicPr>
          <p:nvPr/>
        </p:nvPicPr>
        <p:blipFill>
          <a:blip r:embed="rId4"/>
          <a:stretch>
            <a:fillRect/>
          </a:stretch>
        </p:blipFill>
        <p:spPr>
          <a:xfrm>
            <a:off x="166778" y="2936732"/>
            <a:ext cx="5702928" cy="6731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2310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r>
              <a:rPr lang="en-US" dirty="0"/>
              <a:t>Pivot Table</a:t>
            </a:r>
          </a:p>
        </p:txBody>
      </p:sp>
      <p:sp>
        <p:nvSpPr>
          <p:cNvPr id="8" name="Text Placeholder 3">
            <a:extLst>
              <a:ext uri="{FF2B5EF4-FFF2-40B4-BE49-F238E27FC236}">
                <a16:creationId xmlns:a16="http://schemas.microsoft.com/office/drawing/2014/main" id="{7F8703CB-E67E-4C3D-86BF-9050F4CCDA9F}"/>
              </a:ext>
            </a:extLst>
          </p:cNvPr>
          <p:cNvSpPr>
            <a:spLocks noGrp="1"/>
          </p:cNvSpPr>
          <p:nvPr>
            <p:ph type="body" sz="half" idx="2"/>
          </p:nvPr>
        </p:nvSpPr>
        <p:spPr>
          <a:xfrm>
            <a:off x="643465" y="3043050"/>
            <a:ext cx="3517567" cy="3064505"/>
          </a:xfrm>
        </p:spPr>
        <p:txBody>
          <a:bodyPr/>
          <a:lstStyle/>
          <a:p>
            <a:endParaRPr lang="en-US"/>
          </a:p>
        </p:txBody>
      </p:sp>
      <p:pic>
        <p:nvPicPr>
          <p:cNvPr id="4" name="Picture 3">
            <a:extLst>
              <a:ext uri="{FF2B5EF4-FFF2-40B4-BE49-F238E27FC236}">
                <a16:creationId xmlns:a16="http://schemas.microsoft.com/office/drawing/2014/main" id="{1BF115F4-F04E-4352-92FE-6C291DA6EC4A}"/>
              </a:ext>
            </a:extLst>
          </p:cNvPr>
          <p:cNvPicPr>
            <a:picLocks noChangeAspect="1"/>
          </p:cNvPicPr>
          <p:nvPr/>
        </p:nvPicPr>
        <p:blipFill>
          <a:blip r:embed="rId3"/>
          <a:stretch>
            <a:fillRect/>
          </a:stretch>
        </p:blipFill>
        <p:spPr>
          <a:xfrm>
            <a:off x="5458984" y="4575302"/>
            <a:ext cx="5677526" cy="1083853"/>
          </a:xfrm>
          <a:prstGeom prst="rect">
            <a:avLst/>
          </a:prstGeom>
        </p:spPr>
      </p:pic>
      <p:sp>
        <p:nvSpPr>
          <p:cNvPr id="7" name="Content Placeholder 6">
            <a:extLst>
              <a:ext uri="{FF2B5EF4-FFF2-40B4-BE49-F238E27FC236}">
                <a16:creationId xmlns:a16="http://schemas.microsoft.com/office/drawing/2014/main" id="{1AF7EA7A-646F-4979-8848-FF045F961ACE}"/>
              </a:ext>
            </a:extLst>
          </p:cNvPr>
          <p:cNvSpPr>
            <a:spLocks noGrp="1"/>
          </p:cNvSpPr>
          <p:nvPr>
            <p:ph idx="1"/>
          </p:nvPr>
        </p:nvSpPr>
        <p:spPr/>
        <p:txBody>
          <a:bodyPr/>
          <a:lstStyle/>
          <a:p>
            <a:endParaRPr lang="en-US" dirty="0"/>
          </a:p>
        </p:txBody>
      </p:sp>
      <p:pic>
        <p:nvPicPr>
          <p:cNvPr id="9" name="Picture 8">
            <a:extLst>
              <a:ext uri="{FF2B5EF4-FFF2-40B4-BE49-F238E27FC236}">
                <a16:creationId xmlns:a16="http://schemas.microsoft.com/office/drawing/2014/main" id="{D88A61E8-85CE-449F-8F43-619159C176AF}"/>
              </a:ext>
            </a:extLst>
          </p:cNvPr>
          <p:cNvPicPr>
            <a:picLocks noChangeAspect="1"/>
          </p:cNvPicPr>
          <p:nvPr/>
        </p:nvPicPr>
        <p:blipFill>
          <a:blip r:embed="rId4"/>
          <a:stretch>
            <a:fillRect/>
          </a:stretch>
        </p:blipFill>
        <p:spPr>
          <a:xfrm>
            <a:off x="5458984" y="2129199"/>
            <a:ext cx="6036447" cy="1827702"/>
          </a:xfrm>
          <a:prstGeom prst="rect">
            <a:avLst/>
          </a:prstGeom>
        </p:spPr>
      </p:pic>
    </p:spTree>
    <p:extLst>
      <p:ext uri="{BB962C8B-B14F-4D97-AF65-F5344CB8AC3E}">
        <p14:creationId xmlns:p14="http://schemas.microsoft.com/office/powerpoint/2010/main" val="227735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571584B1-5AA0-4571-8281-CCB1444C2BAC}"/>
              </a:ext>
            </a:extLst>
          </p:cNvPr>
          <p:cNvPicPr>
            <a:picLocks noGrp="1" noChangeAspect="1"/>
          </p:cNvPicPr>
          <p:nvPr>
            <p:ph type="pic" idx="1"/>
          </p:nvPr>
        </p:nvPicPr>
        <p:blipFill rotWithShape="1">
          <a:blip r:embed="rId3"/>
          <a:stretch/>
        </p:blipFill>
        <p:spPr>
          <a:xfrm>
            <a:off x="980531" y="0"/>
            <a:ext cx="10230952" cy="4578350"/>
          </a:xfrm>
          <a:prstGeom prst="rect">
            <a:avLst/>
          </a:prstGeom>
          <a:noFill/>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113645" cy="743682"/>
          </a:xfrm>
        </p:spPr>
        <p:txBody>
          <a:bodyPr anchor="b">
            <a:normAutofit/>
          </a:bodyPr>
          <a:lstStyle/>
          <a:p>
            <a:r>
              <a:rPr lang="en-US" dirty="0"/>
              <a:t>Matrix Factorization</a:t>
            </a:r>
          </a:p>
        </p:txBody>
      </p:sp>
      <p:sp>
        <p:nvSpPr>
          <p:cNvPr id="8" name="Text Placeholder 3">
            <a:extLst>
              <a:ext uri="{FF2B5EF4-FFF2-40B4-BE49-F238E27FC236}">
                <a16:creationId xmlns:a16="http://schemas.microsoft.com/office/drawing/2014/main" id="{EF030774-D669-4818-A693-3277C63C6683}"/>
              </a:ext>
            </a:extLst>
          </p:cNvPr>
          <p:cNvSpPr>
            <a:spLocks noGrp="1"/>
          </p:cNvSpPr>
          <p:nvPr>
            <p:ph type="body" sz="half" idx="2"/>
          </p:nvPr>
        </p:nvSpPr>
        <p:spPr>
          <a:xfrm>
            <a:off x="1097279" y="5715000"/>
            <a:ext cx="10113264" cy="609600"/>
          </a:xfrm>
        </p:spPr>
        <p:txBody>
          <a:bodyPr/>
          <a:lstStyle/>
          <a:p>
            <a:endParaRPr lang="en-US"/>
          </a:p>
        </p:txBody>
      </p:sp>
    </p:spTree>
    <p:extLst>
      <p:ext uri="{BB962C8B-B14F-4D97-AF65-F5344CB8AC3E}">
        <p14:creationId xmlns:p14="http://schemas.microsoft.com/office/powerpoint/2010/main" val="636512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E7C61D74-0C33-417E-AA6C-E0BC81CD6004}"/>
              </a:ext>
            </a:extLst>
          </p:cNvPr>
          <p:cNvPicPr>
            <a:picLocks noGrp="1" noChangeAspect="1"/>
          </p:cNvPicPr>
          <p:nvPr>
            <p:ph type="pic" idx="1"/>
          </p:nvPr>
        </p:nvPicPr>
        <p:blipFill rotWithShape="1">
          <a:blip r:embed="rId3"/>
          <a:stretch/>
        </p:blipFill>
        <p:spPr>
          <a:xfrm>
            <a:off x="15" y="416097"/>
            <a:ext cx="12191985" cy="35966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2">
            <a:extLst>
              <a:ext uri="{FF2B5EF4-FFF2-40B4-BE49-F238E27FC236}">
                <a16:creationId xmlns:a16="http://schemas.microsoft.com/office/drawing/2014/main" id="{293F7562-6DC3-4AA0-9161-45FC646DB19A}"/>
              </a:ext>
            </a:extLst>
          </p:cNvPr>
          <p:cNvSpPr>
            <a:spLocks noGrp="1"/>
          </p:cNvSpPr>
          <p:nvPr>
            <p:ph type="title"/>
          </p:nvPr>
        </p:nvSpPr>
        <p:spPr>
          <a:xfrm>
            <a:off x="1097279" y="4799362"/>
            <a:ext cx="10113645" cy="743682"/>
          </a:xfrm>
        </p:spPr>
        <p:txBody>
          <a:bodyPr/>
          <a:lstStyle/>
          <a:p>
            <a:r>
              <a:rPr lang="en-US" dirty="0"/>
              <a:t>Reconstruction of Matrix</a:t>
            </a:r>
          </a:p>
        </p:txBody>
      </p:sp>
      <p:sp>
        <p:nvSpPr>
          <p:cNvPr id="10" name="Text Placeholder 3">
            <a:extLst>
              <a:ext uri="{FF2B5EF4-FFF2-40B4-BE49-F238E27FC236}">
                <a16:creationId xmlns:a16="http://schemas.microsoft.com/office/drawing/2014/main" id="{0EDD5302-FD2A-4682-B815-8531E1B12BB5}"/>
              </a:ext>
            </a:extLst>
          </p:cNvPr>
          <p:cNvSpPr>
            <a:spLocks noGrp="1"/>
          </p:cNvSpPr>
          <p:nvPr>
            <p:ph type="body" sz="half" idx="2"/>
          </p:nvPr>
        </p:nvSpPr>
        <p:spPr>
          <a:xfrm>
            <a:off x="1097279" y="5715000"/>
            <a:ext cx="10113264" cy="609600"/>
          </a:xfrm>
        </p:spPr>
        <p:txBody>
          <a:bodyPr/>
          <a:lstStyle/>
          <a:p>
            <a:endParaRPr lang="en-US"/>
          </a:p>
        </p:txBody>
      </p:sp>
    </p:spTree>
    <p:extLst>
      <p:ext uri="{BB962C8B-B14F-4D97-AF65-F5344CB8AC3E}">
        <p14:creationId xmlns:p14="http://schemas.microsoft.com/office/powerpoint/2010/main" val="3598639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C349938C-0967-477A-A23E-3C20927DBA52}"/>
              </a:ext>
            </a:extLst>
          </p:cNvPr>
          <p:cNvSpPr>
            <a:spLocks noGrp="1"/>
          </p:cNvSpPr>
          <p:nvPr>
            <p:ph type="body" sz="half" idx="2"/>
          </p:nvPr>
        </p:nvSpPr>
        <p:spPr>
          <a:xfrm>
            <a:off x="643465" y="3043050"/>
            <a:ext cx="3517567" cy="3064505"/>
          </a:xfrm>
        </p:spPr>
        <p:txBody>
          <a:bodyPr/>
          <a:lstStyle/>
          <a:p>
            <a:endParaRPr lang="en-US"/>
          </a:p>
        </p:txBody>
      </p:sp>
      <p:sp>
        <p:nvSpPr>
          <p:cNvPr id="8" name="Title 2">
            <a:extLst>
              <a:ext uri="{FF2B5EF4-FFF2-40B4-BE49-F238E27FC236}">
                <a16:creationId xmlns:a16="http://schemas.microsoft.com/office/drawing/2014/main" id="{293F7562-6DC3-4AA0-9161-45FC646DB19A}"/>
              </a:ext>
            </a:extLst>
          </p:cNvPr>
          <p:cNvSpPr>
            <a:spLocks noGrp="1"/>
          </p:cNvSpPr>
          <p:nvPr>
            <p:ph type="title"/>
          </p:nvPr>
        </p:nvSpPr>
        <p:spPr>
          <a:xfrm>
            <a:off x="643466" y="786383"/>
            <a:ext cx="3517567" cy="2093975"/>
          </a:xfrm>
        </p:spPr>
        <p:txBody>
          <a:bodyPr anchor="b">
            <a:normAutofit/>
          </a:bodyPr>
          <a:lstStyle/>
          <a:p>
            <a:r>
              <a:rPr lang="en-US" dirty="0"/>
              <a:t>Interacted Items</a:t>
            </a:r>
          </a:p>
        </p:txBody>
      </p:sp>
      <p:pic>
        <p:nvPicPr>
          <p:cNvPr id="20" name="Picture 19">
            <a:extLst>
              <a:ext uri="{FF2B5EF4-FFF2-40B4-BE49-F238E27FC236}">
                <a16:creationId xmlns:a16="http://schemas.microsoft.com/office/drawing/2014/main" id="{A8A434C0-7958-4FD5-879F-551BF5B1B40A}"/>
              </a:ext>
            </a:extLst>
          </p:cNvPr>
          <p:cNvPicPr>
            <a:picLocks noChangeAspect="1"/>
          </p:cNvPicPr>
          <p:nvPr/>
        </p:nvPicPr>
        <p:blipFill>
          <a:blip r:embed="rId3"/>
          <a:stretch>
            <a:fillRect/>
          </a:stretch>
        </p:blipFill>
        <p:spPr>
          <a:xfrm>
            <a:off x="5655456" y="2880358"/>
            <a:ext cx="5803895" cy="457240"/>
          </a:xfrm>
          <a:prstGeom prst="rect">
            <a:avLst/>
          </a:prstGeom>
        </p:spPr>
      </p:pic>
      <p:sp>
        <p:nvSpPr>
          <p:cNvPr id="23" name="Content Placeholder 22">
            <a:extLst>
              <a:ext uri="{FF2B5EF4-FFF2-40B4-BE49-F238E27FC236}">
                <a16:creationId xmlns:a16="http://schemas.microsoft.com/office/drawing/2014/main" id="{D8685B19-9626-4EAC-AFD7-852FBE7D9EC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0952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a:extLst>
              <a:ext uri="{FF2B5EF4-FFF2-40B4-BE49-F238E27FC236}">
                <a16:creationId xmlns:a16="http://schemas.microsoft.com/office/drawing/2014/main" id="{11AC659A-B686-4729-90A0-CFAAB4D07269}"/>
              </a:ext>
            </a:extLst>
          </p:cNvPr>
          <p:cNvSpPr>
            <a:spLocks noGrp="1"/>
          </p:cNvSpPr>
          <p:nvPr>
            <p:ph type="title"/>
          </p:nvPr>
        </p:nvSpPr>
        <p:spPr>
          <a:xfrm>
            <a:off x="643466" y="786383"/>
            <a:ext cx="3517567" cy="2093975"/>
          </a:xfrm>
        </p:spPr>
        <p:txBody>
          <a:bodyPr anchor="b">
            <a:normAutofit/>
          </a:bodyPr>
          <a:lstStyle/>
          <a:p>
            <a:r>
              <a:rPr lang="en-US" dirty="0"/>
              <a:t>Recommender System</a:t>
            </a:r>
          </a:p>
        </p:txBody>
      </p:sp>
      <p:pic>
        <p:nvPicPr>
          <p:cNvPr id="7" name="Picture 6">
            <a:extLst>
              <a:ext uri="{FF2B5EF4-FFF2-40B4-BE49-F238E27FC236}">
                <a16:creationId xmlns:a16="http://schemas.microsoft.com/office/drawing/2014/main" id="{1FC52A9A-4891-4514-897A-44490E805154}"/>
              </a:ext>
            </a:extLst>
          </p:cNvPr>
          <p:cNvPicPr>
            <a:picLocks noChangeAspect="1"/>
          </p:cNvPicPr>
          <p:nvPr/>
        </p:nvPicPr>
        <p:blipFill>
          <a:blip r:embed="rId3"/>
          <a:stretch>
            <a:fillRect/>
          </a:stretch>
        </p:blipFill>
        <p:spPr>
          <a:xfrm>
            <a:off x="5458984" y="2867343"/>
            <a:ext cx="5928344" cy="1185668"/>
          </a:xfrm>
          <a:prstGeom prst="rect">
            <a:avLst/>
          </a:prstGeom>
          <a:noFill/>
        </p:spPr>
      </p:pic>
    </p:spTree>
    <p:extLst>
      <p:ext uri="{BB962C8B-B14F-4D97-AF65-F5344CB8AC3E}">
        <p14:creationId xmlns:p14="http://schemas.microsoft.com/office/powerpoint/2010/main" val="313741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93F7562-6DC3-4AA0-9161-45FC646DB19A}"/>
              </a:ext>
            </a:extLst>
          </p:cNvPr>
          <p:cNvSpPr>
            <a:spLocks noGrp="1"/>
          </p:cNvSpPr>
          <p:nvPr>
            <p:ph type="title"/>
          </p:nvPr>
        </p:nvSpPr>
        <p:spPr>
          <a:xfrm>
            <a:off x="643466" y="786383"/>
            <a:ext cx="3517567" cy="2093975"/>
          </a:xfrm>
        </p:spPr>
        <p:txBody>
          <a:bodyPr anchor="b">
            <a:normAutofit/>
          </a:bodyPr>
          <a:lstStyle/>
          <a:p>
            <a:r>
              <a:rPr lang="en-US" dirty="0"/>
              <a:t>Recommend Content</a:t>
            </a:r>
          </a:p>
        </p:txBody>
      </p:sp>
      <p:pic>
        <p:nvPicPr>
          <p:cNvPr id="2" name="Picture 1">
            <a:extLst>
              <a:ext uri="{FF2B5EF4-FFF2-40B4-BE49-F238E27FC236}">
                <a16:creationId xmlns:a16="http://schemas.microsoft.com/office/drawing/2014/main" id="{301DFB64-C3D2-410D-A01E-A0EC59D5F220}"/>
              </a:ext>
            </a:extLst>
          </p:cNvPr>
          <p:cNvPicPr>
            <a:picLocks noChangeAspect="1"/>
          </p:cNvPicPr>
          <p:nvPr/>
        </p:nvPicPr>
        <p:blipFill>
          <a:blip r:embed="rId3"/>
          <a:stretch>
            <a:fillRect/>
          </a:stretch>
        </p:blipFill>
        <p:spPr>
          <a:xfrm>
            <a:off x="4763119" y="3009938"/>
            <a:ext cx="7221847" cy="838123"/>
          </a:xfrm>
          <a:prstGeom prst="rect">
            <a:avLst/>
          </a:prstGeom>
          <a:noFill/>
        </p:spPr>
      </p:pic>
      <p:sp>
        <p:nvSpPr>
          <p:cNvPr id="13" name="Text Placeholder 3">
            <a:extLst>
              <a:ext uri="{FF2B5EF4-FFF2-40B4-BE49-F238E27FC236}">
                <a16:creationId xmlns:a16="http://schemas.microsoft.com/office/drawing/2014/main" id="{EE86AC46-0EA7-462D-9D7E-FC2E253C985D}"/>
              </a:ext>
            </a:extLst>
          </p:cNvPr>
          <p:cNvSpPr>
            <a:spLocks noGrp="1"/>
          </p:cNvSpPr>
          <p:nvPr>
            <p:ph type="body" sz="half" idx="2"/>
          </p:nvPr>
        </p:nvSpPr>
        <p:spPr>
          <a:xfrm>
            <a:off x="643465" y="3043050"/>
            <a:ext cx="3517567" cy="3064505"/>
          </a:xfrm>
        </p:spPr>
        <p:txBody>
          <a:bodyPr/>
          <a:lstStyle/>
          <a:p>
            <a:endParaRPr lang="en-US"/>
          </a:p>
        </p:txBody>
      </p:sp>
    </p:spTree>
    <p:extLst>
      <p:ext uri="{BB962C8B-B14F-4D97-AF65-F5344CB8AC3E}">
        <p14:creationId xmlns:p14="http://schemas.microsoft.com/office/powerpoint/2010/main" val="401718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744B-1865-4212-8F24-91A76C37B115}"/>
              </a:ext>
            </a:extLst>
          </p:cNvPr>
          <p:cNvSpPr>
            <a:spLocks noGrp="1"/>
          </p:cNvSpPr>
          <p:nvPr>
            <p:ph type="title"/>
          </p:nvPr>
        </p:nvSpPr>
        <p:spPr/>
        <p:txBody>
          <a:bodyPr/>
          <a:lstStyle/>
          <a:p>
            <a:r>
              <a:rPr lang="en-US" dirty="0"/>
              <a:t>Test</a:t>
            </a:r>
          </a:p>
        </p:txBody>
      </p:sp>
      <p:pic>
        <p:nvPicPr>
          <p:cNvPr id="4" name="Content Placeholder 3">
            <a:extLst>
              <a:ext uri="{FF2B5EF4-FFF2-40B4-BE49-F238E27FC236}">
                <a16:creationId xmlns:a16="http://schemas.microsoft.com/office/drawing/2014/main" id="{155665AF-F892-4216-BA55-BE168CB9B654}"/>
              </a:ext>
            </a:extLst>
          </p:cNvPr>
          <p:cNvPicPr>
            <a:picLocks noGrp="1" noChangeAspect="1"/>
          </p:cNvPicPr>
          <p:nvPr>
            <p:ph idx="1"/>
          </p:nvPr>
        </p:nvPicPr>
        <p:blipFill>
          <a:blip r:embed="rId3"/>
          <a:stretch>
            <a:fillRect/>
          </a:stretch>
        </p:blipFill>
        <p:spPr>
          <a:xfrm>
            <a:off x="5459413" y="1693903"/>
            <a:ext cx="5927725" cy="3532106"/>
          </a:xfrm>
          <a:prstGeom prst="rect">
            <a:avLst/>
          </a:prstGeom>
        </p:spPr>
      </p:pic>
      <p:sp>
        <p:nvSpPr>
          <p:cNvPr id="3" name="Text Placeholder 2">
            <a:extLst>
              <a:ext uri="{FF2B5EF4-FFF2-40B4-BE49-F238E27FC236}">
                <a16:creationId xmlns:a16="http://schemas.microsoft.com/office/drawing/2014/main" id="{9B5F215B-1B12-43A9-B641-9A8EE61BAEDF}"/>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45FE47FB-0440-4667-AC0A-72DB6024F4E5}"/>
              </a:ext>
            </a:extLst>
          </p:cNvPr>
          <p:cNvPicPr>
            <a:picLocks noChangeAspect="1"/>
          </p:cNvPicPr>
          <p:nvPr/>
        </p:nvPicPr>
        <p:blipFill>
          <a:blip r:embed="rId4"/>
          <a:stretch>
            <a:fillRect/>
          </a:stretch>
        </p:blipFill>
        <p:spPr>
          <a:xfrm>
            <a:off x="6496215" y="2045713"/>
            <a:ext cx="4962013" cy="3353170"/>
          </a:xfrm>
          <a:prstGeom prst="rect">
            <a:avLst/>
          </a:prstGeom>
        </p:spPr>
      </p:pic>
    </p:spTree>
    <p:extLst>
      <p:ext uri="{BB962C8B-B14F-4D97-AF65-F5344CB8AC3E}">
        <p14:creationId xmlns:p14="http://schemas.microsoft.com/office/powerpoint/2010/main" val="427086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r>
              <a:rPr lang="en-US" dirty="0"/>
              <a:t>Evaluation of the Model</a:t>
            </a:r>
          </a:p>
        </p:txBody>
      </p:sp>
      <p:pic>
        <p:nvPicPr>
          <p:cNvPr id="3" name="Content Placeholder 2">
            <a:extLst>
              <a:ext uri="{FF2B5EF4-FFF2-40B4-BE49-F238E27FC236}">
                <a16:creationId xmlns:a16="http://schemas.microsoft.com/office/drawing/2014/main" id="{7A3037CD-A445-4618-85DD-C6A05AEBD7E3}"/>
              </a:ext>
            </a:extLst>
          </p:cNvPr>
          <p:cNvPicPr>
            <a:picLocks noGrp="1" noChangeAspect="1"/>
          </p:cNvPicPr>
          <p:nvPr>
            <p:ph idx="1"/>
          </p:nvPr>
        </p:nvPicPr>
        <p:blipFill>
          <a:blip r:embed="rId3"/>
          <a:stretch>
            <a:fillRect/>
          </a:stretch>
        </p:blipFill>
        <p:spPr>
          <a:xfrm>
            <a:off x="4647794" y="2040364"/>
            <a:ext cx="7453969" cy="2514384"/>
          </a:xfrm>
          <a:prstGeom prst="rect">
            <a:avLst/>
          </a:prstGeom>
        </p:spPr>
      </p:pic>
    </p:spTree>
    <p:extLst>
      <p:ext uri="{BB962C8B-B14F-4D97-AF65-F5344CB8AC3E}">
        <p14:creationId xmlns:p14="http://schemas.microsoft.com/office/powerpoint/2010/main" val="26560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r>
              <a:rPr lang="en-US" dirty="0"/>
              <a:t>Evaluation of the Model</a:t>
            </a:r>
          </a:p>
        </p:txBody>
      </p:sp>
      <p:sp>
        <p:nvSpPr>
          <p:cNvPr id="5" name="Content Placeholder 4">
            <a:extLst>
              <a:ext uri="{FF2B5EF4-FFF2-40B4-BE49-F238E27FC236}">
                <a16:creationId xmlns:a16="http://schemas.microsoft.com/office/drawing/2014/main" id="{6B96CE61-539C-472A-B42A-38DFB35328D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B2A32BD-968B-4CFC-88CA-EB56B09DB1DA}"/>
              </a:ext>
            </a:extLst>
          </p:cNvPr>
          <p:cNvPicPr>
            <a:picLocks noChangeAspect="1"/>
          </p:cNvPicPr>
          <p:nvPr/>
        </p:nvPicPr>
        <p:blipFill>
          <a:blip r:embed="rId3"/>
          <a:stretch>
            <a:fillRect/>
          </a:stretch>
        </p:blipFill>
        <p:spPr>
          <a:xfrm>
            <a:off x="4919251" y="1967797"/>
            <a:ext cx="7007810" cy="1461203"/>
          </a:xfrm>
          <a:prstGeom prst="rect">
            <a:avLst/>
          </a:prstGeom>
        </p:spPr>
      </p:pic>
    </p:spTree>
    <p:extLst>
      <p:ext uri="{BB962C8B-B14F-4D97-AF65-F5344CB8AC3E}">
        <p14:creationId xmlns:p14="http://schemas.microsoft.com/office/powerpoint/2010/main" val="268753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2E7C-512A-4A98-8204-4A589A29D410}"/>
              </a:ext>
            </a:extLst>
          </p:cNvPr>
          <p:cNvSpPr>
            <a:spLocks noGrp="1"/>
          </p:cNvSpPr>
          <p:nvPr>
            <p:ph type="title"/>
          </p:nvPr>
        </p:nvSpPr>
        <p:spPr/>
        <p:txBody>
          <a:bodyPr/>
          <a:lstStyle/>
          <a:p>
            <a:r>
              <a:rPr lang="en-US" dirty="0"/>
              <a:t>Evaluation Result</a:t>
            </a:r>
          </a:p>
        </p:txBody>
      </p:sp>
      <p:sp>
        <p:nvSpPr>
          <p:cNvPr id="3" name="Content Placeholder 2">
            <a:extLst>
              <a:ext uri="{FF2B5EF4-FFF2-40B4-BE49-F238E27FC236}">
                <a16:creationId xmlns:a16="http://schemas.microsoft.com/office/drawing/2014/main" id="{F9595FD9-4C55-4E9C-A3EF-811E743365A2}"/>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43A4295F-3F73-4490-A47B-FA8448B91480}"/>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D6DB505F-61B7-42B1-BAB3-950FEDB9B97A}"/>
              </a:ext>
            </a:extLst>
          </p:cNvPr>
          <p:cNvPicPr>
            <a:picLocks noChangeAspect="1"/>
          </p:cNvPicPr>
          <p:nvPr/>
        </p:nvPicPr>
        <p:blipFill>
          <a:blip r:embed="rId3"/>
          <a:stretch>
            <a:fillRect/>
          </a:stretch>
        </p:blipFill>
        <p:spPr>
          <a:xfrm>
            <a:off x="5458984" y="1274418"/>
            <a:ext cx="5868047" cy="3895096"/>
          </a:xfrm>
          <a:prstGeom prst="rect">
            <a:avLst/>
          </a:prstGeom>
        </p:spPr>
      </p:pic>
    </p:spTree>
    <p:extLst>
      <p:ext uri="{BB962C8B-B14F-4D97-AF65-F5344CB8AC3E}">
        <p14:creationId xmlns:p14="http://schemas.microsoft.com/office/powerpoint/2010/main" val="70164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pPr lvl="0"/>
            <a:r>
              <a:rPr lang="en-US" i="1" dirty="0"/>
              <a:t>Purpose</a:t>
            </a:r>
          </a:p>
        </p:txBody>
      </p:sp>
      <p:sp>
        <p:nvSpPr>
          <p:cNvPr id="15" name="Text Placeholder 3">
            <a:extLst>
              <a:ext uri="{FF2B5EF4-FFF2-40B4-BE49-F238E27FC236}">
                <a16:creationId xmlns:a16="http://schemas.microsoft.com/office/drawing/2014/main" id="{D299FD11-2E8E-4D7B-B282-8D7F67653B3A}"/>
              </a:ext>
            </a:extLst>
          </p:cNvPr>
          <p:cNvSpPr>
            <a:spLocks noGrp="1"/>
          </p:cNvSpPr>
          <p:nvPr>
            <p:ph type="body" sz="half" idx="2"/>
          </p:nvPr>
        </p:nvSpPr>
        <p:spPr>
          <a:xfrm>
            <a:off x="643465" y="3043050"/>
            <a:ext cx="3517567" cy="3064505"/>
          </a:xfrm>
        </p:spPr>
        <p:txBody>
          <a:bodyPr/>
          <a:lstStyle/>
          <a:p>
            <a:endParaRPr lang="en-US"/>
          </a:p>
        </p:txBody>
      </p:sp>
      <p:graphicFrame>
        <p:nvGraphicFramePr>
          <p:cNvPr id="10" name="Subtitle 2">
            <a:extLst>
              <a:ext uri="{FF2B5EF4-FFF2-40B4-BE49-F238E27FC236}">
                <a16:creationId xmlns:a16="http://schemas.microsoft.com/office/drawing/2014/main" id="{9A18D5CC-341B-4E76-ACF0-4173A12BD1D8}"/>
              </a:ext>
            </a:extLst>
          </p:cNvPr>
          <p:cNvGraphicFramePr>
            <a:graphicFrameLocks noGrp="1"/>
          </p:cNvGraphicFramePr>
          <p:nvPr>
            <p:ph idx="1"/>
            <p:extLst>
              <p:ext uri="{D42A27DB-BD31-4B8C-83A1-F6EECF244321}">
                <p14:modId xmlns:p14="http://schemas.microsoft.com/office/powerpoint/2010/main" val="1230347884"/>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4066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pPr lvl="0"/>
            <a:r>
              <a:rPr lang="en-US" i="1"/>
              <a:t>Data File1 </a:t>
            </a:r>
          </a:p>
        </p:txBody>
      </p:sp>
      <p:pic>
        <p:nvPicPr>
          <p:cNvPr id="4" name="Picture 3">
            <a:extLst>
              <a:ext uri="{FF2B5EF4-FFF2-40B4-BE49-F238E27FC236}">
                <a16:creationId xmlns:a16="http://schemas.microsoft.com/office/drawing/2014/main" id="{E23DB18C-27F6-48E9-930F-02ECDA46807F}"/>
              </a:ext>
            </a:extLst>
          </p:cNvPr>
          <p:cNvPicPr>
            <a:picLocks noChangeAspect="1"/>
          </p:cNvPicPr>
          <p:nvPr/>
        </p:nvPicPr>
        <p:blipFill>
          <a:blip r:embed="rId2"/>
          <a:stretch>
            <a:fillRect/>
          </a:stretch>
        </p:blipFill>
        <p:spPr>
          <a:xfrm>
            <a:off x="4842194" y="2336338"/>
            <a:ext cx="7038009" cy="2586469"/>
          </a:xfrm>
          <a:prstGeom prst="rect">
            <a:avLst/>
          </a:prstGeom>
          <a:noFill/>
        </p:spPr>
      </p:pic>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3465" y="3043050"/>
            <a:ext cx="3517567" cy="3064505"/>
          </a:xfrm>
        </p:spPr>
        <p:txBody>
          <a:bodyPr>
            <a:normAutofit/>
          </a:bodyPr>
          <a:lstStyle/>
          <a:p>
            <a:r>
              <a:rPr lang="en-US"/>
              <a:t>Shared_Articles.csv – 13 features</a:t>
            </a:r>
          </a:p>
          <a:p>
            <a:r>
              <a:rPr lang="en-US" err="1"/>
              <a:t>Event_type</a:t>
            </a:r>
            <a:r>
              <a:rPr lang="en-US"/>
              <a:t> = CONTENT_SHARED</a:t>
            </a:r>
          </a:p>
        </p:txBody>
      </p:sp>
    </p:spTree>
    <p:extLst>
      <p:ext uri="{BB962C8B-B14F-4D97-AF65-F5344CB8AC3E}">
        <p14:creationId xmlns:p14="http://schemas.microsoft.com/office/powerpoint/2010/main" val="191714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C827D-9453-4417-B9BD-C6A50DF8F529}"/>
              </a:ext>
            </a:extLst>
          </p:cNvPr>
          <p:cNvPicPr>
            <a:picLocks noChangeAspect="1"/>
          </p:cNvPicPr>
          <p:nvPr/>
        </p:nvPicPr>
        <p:blipFill>
          <a:blip r:embed="rId3"/>
          <a:stretch>
            <a:fillRect/>
          </a:stretch>
        </p:blipFill>
        <p:spPr>
          <a:xfrm>
            <a:off x="294115" y="533400"/>
            <a:ext cx="4985699" cy="3602167"/>
          </a:xfrm>
          <a:prstGeom prst="rect">
            <a:avLst/>
          </a:prstGeom>
        </p:spPr>
        <p:style>
          <a:lnRef idx="2">
            <a:schemeClr val="dk1"/>
          </a:lnRef>
          <a:fillRef idx="1">
            <a:schemeClr val="lt1"/>
          </a:fillRef>
          <a:effectRef idx="0">
            <a:schemeClr val="dk1"/>
          </a:effectRef>
          <a:fontRef idx="minor">
            <a:schemeClr val="dk1"/>
          </a:fontRef>
        </p:style>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113645" cy="743682"/>
          </a:xfrm>
        </p:spPr>
        <p:txBody>
          <a:bodyPr anchor="b">
            <a:normAutofit/>
          </a:bodyPr>
          <a:lstStyle/>
          <a:p>
            <a:pPr lvl="0"/>
            <a:r>
              <a:rPr lang="en-US" i="1"/>
              <a:t>Data File2 </a:t>
            </a:r>
          </a:p>
        </p:txBody>
      </p:sp>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1097279" y="5715000"/>
            <a:ext cx="10113264" cy="609600"/>
          </a:xfrm>
        </p:spPr>
        <p:txBody>
          <a:bodyPr>
            <a:normAutofit/>
          </a:bodyPr>
          <a:lstStyle/>
          <a:p>
            <a:pPr>
              <a:lnSpc>
                <a:spcPct val="100000"/>
              </a:lnSpc>
            </a:pPr>
            <a:r>
              <a:rPr lang="en-US" sz="1700"/>
              <a:t>Shared_Articles.csv – 13 features</a:t>
            </a:r>
          </a:p>
          <a:p>
            <a:pPr>
              <a:lnSpc>
                <a:spcPct val="100000"/>
              </a:lnSpc>
            </a:pPr>
            <a:r>
              <a:rPr lang="en-US" sz="1700" err="1"/>
              <a:t>Event_type</a:t>
            </a:r>
            <a:r>
              <a:rPr lang="en-US" sz="1700"/>
              <a:t> = CONTENT_SHARED</a:t>
            </a:r>
          </a:p>
        </p:txBody>
      </p:sp>
      <p:pic>
        <p:nvPicPr>
          <p:cNvPr id="6" name="Picture 5">
            <a:extLst>
              <a:ext uri="{FF2B5EF4-FFF2-40B4-BE49-F238E27FC236}">
                <a16:creationId xmlns:a16="http://schemas.microsoft.com/office/drawing/2014/main" id="{F08E54BB-F3DD-4347-94DC-86644C55B394}"/>
              </a:ext>
            </a:extLst>
          </p:cNvPr>
          <p:cNvPicPr>
            <a:picLocks noChangeAspect="1"/>
          </p:cNvPicPr>
          <p:nvPr/>
        </p:nvPicPr>
        <p:blipFill>
          <a:blip r:embed="rId4"/>
          <a:stretch>
            <a:fillRect/>
          </a:stretch>
        </p:blipFill>
        <p:spPr>
          <a:xfrm>
            <a:off x="447506" y="1069675"/>
            <a:ext cx="6159710" cy="2628181"/>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02A697AA-C9D0-43C9-B078-EBE62E61F6EF}"/>
              </a:ext>
            </a:extLst>
          </p:cNvPr>
          <p:cNvPicPr>
            <a:picLocks noChangeAspect="1"/>
          </p:cNvPicPr>
          <p:nvPr/>
        </p:nvPicPr>
        <p:blipFill>
          <a:blip r:embed="rId5"/>
          <a:stretch>
            <a:fillRect/>
          </a:stretch>
        </p:blipFill>
        <p:spPr>
          <a:xfrm>
            <a:off x="447506" y="1181111"/>
            <a:ext cx="3721510" cy="278160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67867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562504" y="2709863"/>
            <a:ext cx="3517567" cy="1289874"/>
          </a:xfrm>
        </p:spPr>
        <p:txBody>
          <a:bodyPr anchor="b">
            <a:normAutofit/>
          </a:bodyPr>
          <a:lstStyle/>
          <a:p>
            <a:r>
              <a:rPr lang="en-US" dirty="0"/>
              <a:t>Feature Adjustment</a:t>
            </a:r>
          </a:p>
        </p:txBody>
      </p:sp>
      <p:pic>
        <p:nvPicPr>
          <p:cNvPr id="4" name="Content Placeholder 3">
            <a:extLst>
              <a:ext uri="{FF2B5EF4-FFF2-40B4-BE49-F238E27FC236}">
                <a16:creationId xmlns:a16="http://schemas.microsoft.com/office/drawing/2014/main" id="{6C742BF0-C118-4F30-A0A2-70DEA3E68945}"/>
              </a:ext>
            </a:extLst>
          </p:cNvPr>
          <p:cNvPicPr>
            <a:picLocks noGrp="1" noChangeAspect="1"/>
          </p:cNvPicPr>
          <p:nvPr>
            <p:ph idx="1"/>
          </p:nvPr>
        </p:nvPicPr>
        <p:blipFill>
          <a:blip r:embed="rId2"/>
          <a:stretch>
            <a:fillRect/>
          </a:stretch>
        </p:blipFill>
        <p:spPr>
          <a:xfrm>
            <a:off x="5851242" y="1625401"/>
            <a:ext cx="5144067" cy="3607198"/>
          </a:xfrm>
          <a:prstGeom prst="rect">
            <a:avLst/>
          </a:prstGeom>
        </p:spPr>
      </p:pic>
    </p:spTree>
    <p:extLst>
      <p:ext uri="{BB962C8B-B14F-4D97-AF65-F5344CB8AC3E}">
        <p14:creationId xmlns:p14="http://schemas.microsoft.com/office/powerpoint/2010/main" val="186391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31B1FF1-DF26-41C3-9693-A0ED3660BCBA}"/>
              </a:ext>
            </a:extLst>
          </p:cNvPr>
          <p:cNvPicPr>
            <a:picLocks noChangeAspect="1"/>
          </p:cNvPicPr>
          <p:nvPr/>
        </p:nvPicPr>
        <p:blipFill>
          <a:blip r:embed="rId3"/>
          <a:stretch>
            <a:fillRect/>
          </a:stretch>
        </p:blipFill>
        <p:spPr>
          <a:xfrm>
            <a:off x="2519172" y="0"/>
            <a:ext cx="7153670" cy="4578350"/>
          </a:xfrm>
          <a:prstGeom prst="rect">
            <a:avLst/>
          </a:prstGeom>
          <a:noFill/>
        </p:spPr>
      </p:pic>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79" y="4799362"/>
            <a:ext cx="10113645" cy="743682"/>
          </a:xfrm>
        </p:spPr>
        <p:txBody>
          <a:bodyPr vert="horz" lIns="91440" tIns="0" rIns="91440" bIns="0" rtlCol="0" anchor="b">
            <a:normAutofit/>
          </a:bodyPr>
          <a:lstStyle/>
          <a:p>
            <a:pPr lvl="0"/>
            <a:r>
              <a:rPr lang="en-US" b="0" i="0" kern="1200" spc="-50" baseline="0" dirty="0">
                <a:latin typeface="+mj-lt"/>
                <a:ea typeface="+mj-ea"/>
                <a:cs typeface="+mj-cs"/>
              </a:rPr>
              <a:t>Define Popularity</a:t>
            </a:r>
          </a:p>
        </p:txBody>
      </p:sp>
      <p:sp>
        <p:nvSpPr>
          <p:cNvPr id="9" name="TextBox 8">
            <a:extLst>
              <a:ext uri="{FF2B5EF4-FFF2-40B4-BE49-F238E27FC236}">
                <a16:creationId xmlns:a16="http://schemas.microsoft.com/office/drawing/2014/main" id="{3D43FCA3-CDDF-4465-9251-C1E4AB640F7E}"/>
              </a:ext>
            </a:extLst>
          </p:cNvPr>
          <p:cNvSpPr txBox="1"/>
          <p:nvPr/>
        </p:nvSpPr>
        <p:spPr>
          <a:xfrm>
            <a:off x="1097279" y="5715000"/>
            <a:ext cx="10113264" cy="609600"/>
          </a:xfrm>
          <a:prstGeom prst="rect">
            <a:avLst/>
          </a:prstGeom>
        </p:spPr>
        <p:txBody>
          <a:bodyPr vert="horz" lIns="91440" tIns="0" rIns="91440" bIns="0" rtlCol="0">
            <a:normAutofit/>
          </a:bodyPr>
          <a:lstStyle/>
          <a:p>
            <a:pPr>
              <a:lnSpc>
                <a:spcPct val="110000"/>
              </a:lnSpc>
              <a:spcAft>
                <a:spcPts val="600"/>
              </a:spcAft>
              <a:buClr>
                <a:schemeClr val="accent1"/>
              </a:buClr>
              <a:buSzPct val="100000"/>
            </a:pPr>
            <a:r>
              <a:rPr lang="en-US" kern="1200" dirty="0">
                <a:solidFill>
                  <a:srgbClr val="FFFFFF"/>
                </a:solidFill>
                <a:latin typeface="+mn-lt"/>
                <a:ea typeface="+mn-ea"/>
                <a:cs typeface="+mn-cs"/>
              </a:rPr>
              <a:t>Popularity = (1* VIEW) + (4*LIKE) + (10*COMMENT CREATED) +( 25*FOLLOW )+ (100*BOOKMARK)</a:t>
            </a:r>
          </a:p>
          <a:p>
            <a:pPr>
              <a:lnSpc>
                <a:spcPct val="110000"/>
              </a:lnSpc>
              <a:spcAft>
                <a:spcPts val="600"/>
              </a:spcAft>
              <a:buClr>
                <a:schemeClr val="accent1"/>
              </a:buClr>
              <a:buSzPct val="100000"/>
            </a:pPr>
            <a:endParaRPr lang="en-US" kern="1200" dirty="0">
              <a:solidFill>
                <a:srgbClr val="FFFFFF"/>
              </a:solidFill>
              <a:latin typeface="+mn-lt"/>
              <a:ea typeface="+mn-ea"/>
              <a:cs typeface="+mn-cs"/>
            </a:endParaRPr>
          </a:p>
          <a:p>
            <a:pPr>
              <a:lnSpc>
                <a:spcPct val="110000"/>
              </a:lnSpc>
              <a:spcAft>
                <a:spcPts val="600"/>
              </a:spcAft>
              <a:buClr>
                <a:schemeClr val="accent1"/>
              </a:buClr>
              <a:buSzPct val="100000"/>
            </a:pP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272054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pPr lvl="0"/>
            <a:r>
              <a:rPr lang="en-US" i="1" dirty="0"/>
              <a:t>Correlation  </a:t>
            </a:r>
          </a:p>
        </p:txBody>
      </p:sp>
      <p:pic>
        <p:nvPicPr>
          <p:cNvPr id="6" name="Picture 5" descr="Chart, treemap chart&#10;&#10;Description automatically generated">
            <a:extLst>
              <a:ext uri="{FF2B5EF4-FFF2-40B4-BE49-F238E27FC236}">
                <a16:creationId xmlns:a16="http://schemas.microsoft.com/office/drawing/2014/main" id="{A7D08C50-8338-41D7-8F7F-92292E168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378" y="261955"/>
            <a:ext cx="6946128" cy="6320977"/>
          </a:xfrm>
          <a:prstGeom prst="rect">
            <a:avLst/>
          </a:prstGeom>
          <a:noFill/>
        </p:spPr>
      </p:pic>
      <p:sp>
        <p:nvSpPr>
          <p:cNvPr id="3" name="Subtitle 2">
            <a:extLst>
              <a:ext uri="{FF2B5EF4-FFF2-40B4-BE49-F238E27FC236}">
                <a16:creationId xmlns:a16="http://schemas.microsoft.com/office/drawing/2014/main" id="{255E1F2F-E259-4EA8-9FFD-3A10AF541859}"/>
              </a:ext>
            </a:extLst>
          </p:cNvPr>
          <p:cNvSpPr>
            <a:spLocks noGrp="1"/>
          </p:cNvSpPr>
          <p:nvPr>
            <p:ph type="body" sz="half" idx="2"/>
          </p:nvPr>
        </p:nvSpPr>
        <p:spPr>
          <a:xfrm>
            <a:off x="643465" y="3043050"/>
            <a:ext cx="3517567" cy="3064505"/>
          </a:xfrm>
        </p:spPr>
        <p:txBody>
          <a:bodyPr>
            <a:normAutofit/>
          </a:bodyPr>
          <a:lstStyle/>
          <a:p>
            <a:r>
              <a:rPr lang="en-US" sz="1800" b="0" i="0" u="none" strike="noStrike" baseline="0" dirty="0">
                <a:solidFill>
                  <a:schemeClr val="bg1">
                    <a:lumMod val="95000"/>
                  </a:schemeClr>
                </a:solidFill>
                <a:latin typeface="Calibri" panose="020F0502020204030204" pitchFamily="34" charset="0"/>
              </a:rPr>
              <a:t>• View-Like </a:t>
            </a:r>
          </a:p>
          <a:p>
            <a:r>
              <a:rPr lang="en-US" sz="1800" b="0" i="0" u="none" strike="noStrike" baseline="0" dirty="0">
                <a:solidFill>
                  <a:schemeClr val="bg1">
                    <a:lumMod val="95000"/>
                  </a:schemeClr>
                </a:solidFill>
                <a:latin typeface="Calibri" panose="020F0502020204030204" pitchFamily="34" charset="0"/>
              </a:rPr>
              <a:t>• View – Follow </a:t>
            </a:r>
          </a:p>
          <a:p>
            <a:r>
              <a:rPr lang="en-US" sz="1800" b="0" i="0" u="none" strike="noStrike" baseline="0" dirty="0">
                <a:solidFill>
                  <a:schemeClr val="bg1">
                    <a:lumMod val="95000"/>
                  </a:schemeClr>
                </a:solidFill>
                <a:latin typeface="Calibri" panose="020F0502020204030204" pitchFamily="34" charset="0"/>
              </a:rPr>
              <a:t>• Comment Created – Follow</a:t>
            </a:r>
          </a:p>
          <a:p>
            <a:endParaRPr lang="en-US" dirty="0"/>
          </a:p>
        </p:txBody>
      </p:sp>
    </p:spTree>
    <p:extLst>
      <p:ext uri="{BB962C8B-B14F-4D97-AF65-F5344CB8AC3E}">
        <p14:creationId xmlns:p14="http://schemas.microsoft.com/office/powerpoint/2010/main" val="412791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643466" y="786383"/>
            <a:ext cx="3517567" cy="2093975"/>
          </a:xfrm>
        </p:spPr>
        <p:txBody>
          <a:bodyPr anchor="b">
            <a:normAutofit/>
          </a:bodyPr>
          <a:lstStyle/>
          <a:p>
            <a:pPr lvl="0"/>
            <a:r>
              <a:rPr lang="en-US" i="1" dirty="0"/>
              <a:t>Visualization</a:t>
            </a:r>
          </a:p>
        </p:txBody>
      </p:sp>
      <p:sp>
        <p:nvSpPr>
          <p:cNvPr id="6" name="Text Placeholder 5">
            <a:extLst>
              <a:ext uri="{FF2B5EF4-FFF2-40B4-BE49-F238E27FC236}">
                <a16:creationId xmlns:a16="http://schemas.microsoft.com/office/drawing/2014/main" id="{7DF2D77D-6706-4F42-9249-0E4EFEF28216}"/>
              </a:ext>
            </a:extLst>
          </p:cNvPr>
          <p:cNvSpPr>
            <a:spLocks noGrp="1"/>
          </p:cNvSpPr>
          <p:nvPr>
            <p:ph type="body" sz="half" idx="2"/>
          </p:nvPr>
        </p:nvSpPr>
        <p:spPr/>
        <p:txBody>
          <a:bodyPr/>
          <a:lstStyle/>
          <a:p>
            <a:r>
              <a:rPr lang="en-US" dirty="0"/>
              <a:t>Strong relationship between:</a:t>
            </a:r>
          </a:p>
          <a:p>
            <a:r>
              <a:rPr lang="en-US" sz="1800" b="0" i="0" u="none" strike="noStrike" baseline="0" dirty="0">
                <a:solidFill>
                  <a:schemeClr val="bg1">
                    <a:lumMod val="95000"/>
                  </a:schemeClr>
                </a:solidFill>
                <a:latin typeface="Calibri" panose="020F0502020204030204" pitchFamily="34" charset="0"/>
              </a:rPr>
              <a:t>• View-Like </a:t>
            </a:r>
          </a:p>
          <a:p>
            <a:r>
              <a:rPr lang="en-US" sz="1800" b="0" i="0" u="none" strike="noStrike" baseline="0" dirty="0">
                <a:solidFill>
                  <a:schemeClr val="bg1">
                    <a:lumMod val="95000"/>
                  </a:schemeClr>
                </a:solidFill>
                <a:latin typeface="Calibri" panose="020F0502020204030204" pitchFamily="34" charset="0"/>
              </a:rPr>
              <a:t>• View – Follow </a:t>
            </a:r>
          </a:p>
          <a:p>
            <a:r>
              <a:rPr lang="en-US" sz="1800" b="0" i="0" u="none" strike="noStrike" baseline="0" dirty="0">
                <a:solidFill>
                  <a:schemeClr val="bg1">
                    <a:lumMod val="95000"/>
                  </a:schemeClr>
                </a:solidFill>
                <a:latin typeface="Calibri" panose="020F0502020204030204" pitchFamily="34" charset="0"/>
              </a:rPr>
              <a:t>• Comment Created – Follow</a:t>
            </a:r>
          </a:p>
        </p:txBody>
      </p:sp>
      <p:pic>
        <p:nvPicPr>
          <p:cNvPr id="11" name="Picture 10" descr="A picture containing window, clock, large, sitting&#10;&#10;Description automatically generated">
            <a:extLst>
              <a:ext uri="{FF2B5EF4-FFF2-40B4-BE49-F238E27FC236}">
                <a16:creationId xmlns:a16="http://schemas.microsoft.com/office/drawing/2014/main" id="{D7AFE767-19B1-49C6-A05F-EB8D31850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222" y="345043"/>
            <a:ext cx="5761841" cy="5787280"/>
          </a:xfrm>
          <a:prstGeom prst="rect">
            <a:avLst/>
          </a:prstGeom>
        </p:spPr>
      </p:pic>
    </p:spTree>
    <p:extLst>
      <p:ext uri="{BB962C8B-B14F-4D97-AF65-F5344CB8AC3E}">
        <p14:creationId xmlns:p14="http://schemas.microsoft.com/office/powerpoint/2010/main" val="312819229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901</Words>
  <Application>Microsoft Office PowerPoint</Application>
  <PresentationFormat>Widescreen</PresentationFormat>
  <Paragraphs>149</Paragraphs>
  <Slides>24</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Arial</vt:lpstr>
      <vt:lpstr>Bookman Old Style</vt:lpstr>
      <vt:lpstr>Calibri</vt:lpstr>
      <vt:lpstr>charter</vt:lpstr>
      <vt:lpstr>Franklin Gothic Book</vt:lpstr>
      <vt:lpstr>Helvetica Neue</vt:lpstr>
      <vt:lpstr>MJXc-TeX-main-R</vt:lpstr>
      <vt:lpstr>MJXc-TeX-math-I</vt:lpstr>
      <vt:lpstr>1_RetrospectVTI</vt:lpstr>
      <vt:lpstr>Predict Popularity and Recommend Articles</vt:lpstr>
      <vt:lpstr>Recommender System</vt:lpstr>
      <vt:lpstr>Purpose</vt:lpstr>
      <vt:lpstr>Data File1 </vt:lpstr>
      <vt:lpstr>Data File2 </vt:lpstr>
      <vt:lpstr>Feature Adjustment</vt:lpstr>
      <vt:lpstr>Define Popularity</vt:lpstr>
      <vt:lpstr>Correlation  </vt:lpstr>
      <vt:lpstr>Visualization</vt:lpstr>
      <vt:lpstr>Popularity Prediction</vt:lpstr>
      <vt:lpstr>Collaborative Filtering Recommender</vt:lpstr>
      <vt:lpstr>Collaborative Filtering</vt:lpstr>
      <vt:lpstr>Matrix Factorization</vt:lpstr>
      <vt:lpstr>Cold-Start Problem</vt:lpstr>
      <vt:lpstr>Train_Test Split </vt:lpstr>
      <vt:lpstr>Pivot Table</vt:lpstr>
      <vt:lpstr>Matrix Factorization</vt:lpstr>
      <vt:lpstr>Reconstruction of Matrix</vt:lpstr>
      <vt:lpstr>Interacted Items</vt:lpstr>
      <vt:lpstr>Recommend Content</vt:lpstr>
      <vt:lpstr>Test</vt:lpstr>
      <vt:lpstr>Evaluation of the Model</vt:lpstr>
      <vt:lpstr>Evaluation of the Model</vt:lpstr>
      <vt:lpstr>Evaluation 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Popularity and Recommend Articles</dc:title>
  <dc:creator>ankita pal</dc:creator>
  <cp:lastModifiedBy>ankita pal</cp:lastModifiedBy>
  <cp:revision>1</cp:revision>
  <dcterms:created xsi:type="dcterms:W3CDTF">2020-11-16T05:27:27Z</dcterms:created>
  <dcterms:modified xsi:type="dcterms:W3CDTF">2020-11-16T05:30:36Z</dcterms:modified>
</cp:coreProperties>
</file>